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67" r:id="rId2"/>
    <p:sldId id="334" r:id="rId3"/>
    <p:sldId id="335" r:id="rId4"/>
    <p:sldId id="358" r:id="rId5"/>
    <p:sldId id="385" r:id="rId6"/>
    <p:sldId id="386" r:id="rId7"/>
    <p:sldId id="355" r:id="rId8"/>
    <p:sldId id="372" r:id="rId9"/>
    <p:sldId id="373" r:id="rId10"/>
    <p:sldId id="375" r:id="rId11"/>
    <p:sldId id="369" r:id="rId12"/>
    <p:sldId id="289" r:id="rId13"/>
    <p:sldId id="290" r:id="rId14"/>
    <p:sldId id="380" r:id="rId15"/>
    <p:sldId id="381" r:id="rId16"/>
    <p:sldId id="382" r:id="rId17"/>
    <p:sldId id="362" r:id="rId18"/>
    <p:sldId id="366" r:id="rId19"/>
    <p:sldId id="365" r:id="rId20"/>
    <p:sldId id="364" r:id="rId21"/>
    <p:sldId id="383" r:id="rId22"/>
    <p:sldId id="315" r:id="rId23"/>
    <p:sldId id="368" r:id="rId24"/>
    <p:sldId id="401" r:id="rId25"/>
    <p:sldId id="402" r:id="rId26"/>
    <p:sldId id="387" r:id="rId27"/>
    <p:sldId id="388" r:id="rId28"/>
    <p:sldId id="389" r:id="rId29"/>
    <p:sldId id="390" r:id="rId30"/>
    <p:sldId id="391" r:id="rId31"/>
    <p:sldId id="392" r:id="rId32"/>
    <p:sldId id="393" r:id="rId33"/>
    <p:sldId id="370" r:id="rId34"/>
    <p:sldId id="378" r:id="rId35"/>
    <p:sldId id="379" r:id="rId36"/>
    <p:sldId id="310" r:id="rId37"/>
    <p:sldId id="384" r:id="rId38"/>
    <p:sldId id="333" r:id="rId39"/>
    <p:sldId id="318" r:id="rId40"/>
    <p:sldId id="319" r:id="rId41"/>
    <p:sldId id="320" r:id="rId42"/>
    <p:sldId id="326" r:id="rId43"/>
    <p:sldId id="274" r:id="rId44"/>
    <p:sldId id="399" r:id="rId45"/>
    <p:sldId id="400" r:id="rId46"/>
    <p:sldId id="321" r:id="rId47"/>
    <p:sldId id="395" r:id="rId48"/>
    <p:sldId id="396" r:id="rId49"/>
    <p:sldId id="371" r:id="rId50"/>
    <p:sldId id="327" r:id="rId51"/>
    <p:sldId id="403" r:id="rId52"/>
    <p:sldId id="404" r:id="rId53"/>
    <p:sldId id="405" r:id="rId54"/>
    <p:sldId id="297" r:id="rId55"/>
    <p:sldId id="302" r:id="rId56"/>
    <p:sldId id="301" r:id="rId57"/>
    <p:sldId id="298" r:id="rId58"/>
    <p:sldId id="308" r:id="rId59"/>
    <p:sldId id="278" r:id="rId60"/>
    <p:sldId id="272" r:id="rId61"/>
    <p:sldId id="291" r:id="rId62"/>
    <p:sldId id="328" r:id="rId63"/>
    <p:sldId id="329" r:id="rId64"/>
    <p:sldId id="330" r:id="rId65"/>
    <p:sldId id="331" r:id="rId66"/>
    <p:sldId id="332" r:id="rId67"/>
    <p:sldId id="286"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2" autoAdjust="0"/>
    <p:restoredTop sz="92422" autoAdjust="0"/>
  </p:normalViewPr>
  <p:slideViewPr>
    <p:cSldViewPr>
      <p:cViewPr varScale="1">
        <p:scale>
          <a:sx n="62" d="100"/>
          <a:sy n="62" d="100"/>
        </p:scale>
        <p:origin x="-86"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10910"/>
    </p:cViewPr>
  </p:sorterViewPr>
  <p:notesViewPr>
    <p:cSldViewPr>
      <p:cViewPr varScale="1">
        <p:scale>
          <a:sx n="63" d="100"/>
          <a:sy n="63" d="100"/>
        </p:scale>
        <p:origin x="-1446" y="-12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layout>
        <c:manualLayout>
          <c:xMode val="edge"/>
          <c:yMode val="edge"/>
          <c:x val="0.30388280269314172"/>
          <c:y val="4.444444444444446E-2"/>
        </c:manualLayout>
      </c:layout>
    </c:title>
    <c:plotArea>
      <c:layout>
        <c:manualLayout>
          <c:layoutTarget val="inner"/>
          <c:xMode val="edge"/>
          <c:yMode val="edge"/>
          <c:x val="0.21642036593251934"/>
          <c:y val="0.22146981627296591"/>
          <c:w val="0.44554661645555177"/>
          <c:h val="0.68317147856517957"/>
        </c:manualLayout>
      </c:layout>
      <c:pieChart>
        <c:varyColors val="1"/>
        <c:ser>
          <c:idx val="0"/>
          <c:order val="0"/>
          <c:tx>
            <c:strRef>
              <c:f>Sheet1!$B$1</c:f>
              <c:strCache>
                <c:ptCount val="1"/>
                <c:pt idx="0">
                  <c:v>Age of Clients</c:v>
                </c:pt>
              </c:strCache>
            </c:strRef>
          </c:tx>
          <c:dLbls>
            <c:dLbl>
              <c:idx val="0"/>
              <c:layout>
                <c:manualLayout>
                  <c:x val="-0.34346190421849448"/>
                  <c:y val="-0.22434529017206187"/>
                </c:manualLayout>
              </c:layout>
              <c:tx>
                <c:rich>
                  <a:bodyPr/>
                  <a:lstStyle/>
                  <a:p>
                    <a:r>
                      <a:rPr lang="en-US" sz="2000" baseline="0" dirty="0" smtClean="0"/>
                      <a:t>11</a:t>
                    </a:r>
                    <a:r>
                      <a:rPr lang="en-US" sz="2000" baseline="0" dirty="0"/>
                      <a:t>%</a:t>
                    </a:r>
                    <a:endParaRPr lang="en-US" dirty="0"/>
                  </a:p>
                </c:rich>
              </c:tx>
              <c:showPercent val="1"/>
            </c:dLbl>
            <c:dLbl>
              <c:idx val="1"/>
              <c:layout>
                <c:manualLayout>
                  <c:x val="0.15349766061850964"/>
                  <c:y val="-0.11963079615048126"/>
                </c:manualLayout>
              </c:layout>
              <c:tx>
                <c:rich>
                  <a:bodyPr/>
                  <a:lstStyle/>
                  <a:p>
                    <a:r>
                      <a:rPr lang="en-US" dirty="0" smtClean="0"/>
                      <a:t>39%</a:t>
                    </a:r>
                    <a:endParaRPr lang="en-US" dirty="0"/>
                  </a:p>
                </c:rich>
              </c:tx>
              <c:showPercent val="1"/>
            </c:dLbl>
            <c:dLbl>
              <c:idx val="2"/>
              <c:layout>
                <c:manualLayout>
                  <c:x val="0.24765282057134166"/>
                  <c:y val="0.40213910761154864"/>
                </c:manualLayout>
              </c:layout>
              <c:tx>
                <c:rich>
                  <a:bodyPr/>
                  <a:lstStyle/>
                  <a:p>
                    <a:r>
                      <a:rPr lang="en-US" sz="2000" baseline="0" dirty="0">
                        <a:latin typeface="Cooper Black" panose="0208090404030B020404" pitchFamily="18" charset="0"/>
                      </a:rPr>
                      <a:t>50%</a:t>
                    </a:r>
                    <a:endParaRPr lang="en-US" dirty="0"/>
                  </a:p>
                </c:rich>
              </c:tx>
              <c:showVal val="1"/>
              <c:showCatName val="1"/>
            </c:dLbl>
            <c:txPr>
              <a:bodyPr/>
              <a:lstStyle/>
              <a:p>
                <a:pPr>
                  <a:defRPr sz="2000" baseline="0">
                    <a:latin typeface="Cooper Black" panose="0208090404030B020404" pitchFamily="18" charset="0"/>
                  </a:defRPr>
                </a:pPr>
                <a:endParaRPr lang="en-US"/>
              </a:p>
            </c:txPr>
            <c:showVal val="1"/>
            <c:showCatName val="1"/>
          </c:dLbls>
          <c:cat>
            <c:strRef>
              <c:f>Sheet1!$A$2:$A$4</c:f>
              <c:strCache>
                <c:ptCount val="3"/>
                <c:pt idx="0">
                  <c:v>Adults</c:v>
                </c:pt>
                <c:pt idx="1">
                  <c:v>Seniors</c:v>
                </c:pt>
                <c:pt idx="2">
                  <c:v>Children</c:v>
                </c:pt>
              </c:strCache>
            </c:strRef>
          </c:cat>
          <c:val>
            <c:numRef>
              <c:f>Sheet1!$B$2:$B$4</c:f>
              <c:numCache>
                <c:formatCode>0%</c:formatCode>
                <c:ptCount val="3"/>
                <c:pt idx="0">
                  <c:v>0.5</c:v>
                </c:pt>
                <c:pt idx="1">
                  <c:v>0.39000000000000007</c:v>
                </c:pt>
                <c:pt idx="2">
                  <c:v>0.11</c:v>
                </c:pt>
              </c:numCache>
            </c:numRef>
          </c:val>
        </c:ser>
        <c:dLbls/>
        <c:firstSliceAng val="0"/>
      </c:pieChart>
    </c:plotArea>
    <c:legend>
      <c:legendPos val="r"/>
      <c:layout>
        <c:manualLayout>
          <c:xMode val="edge"/>
          <c:yMode val="edge"/>
          <c:x val="0.66582696184716028"/>
          <c:y val="0.26676173811606879"/>
          <c:w val="0.31968028452965136"/>
          <c:h val="0.44443948673082534"/>
        </c:manualLayout>
      </c:layout>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latin typeface="+mn-lt"/>
              </a:defRPr>
            </a:pPr>
            <a:r>
              <a:rPr lang="en-US" dirty="0">
                <a:latin typeface="+mn-lt"/>
              </a:rPr>
              <a:t>Gender</a:t>
            </a:r>
          </a:p>
          <a:p>
            <a:pPr>
              <a:defRPr>
                <a:latin typeface="+mn-lt"/>
              </a:defRPr>
            </a:pPr>
            <a:endParaRPr lang="en-US" dirty="0">
              <a:latin typeface="+mn-lt"/>
            </a:endParaRPr>
          </a:p>
        </c:rich>
      </c:tx>
      <c:layout>
        <c:manualLayout>
          <c:xMode val="edge"/>
          <c:yMode val="edge"/>
          <c:x val="0.40211579570999717"/>
          <c:y val="0.18829787234042558"/>
        </c:manualLayout>
      </c:layout>
    </c:title>
    <c:plotArea>
      <c:layout/>
      <c:pieChart>
        <c:varyColors val="1"/>
        <c:ser>
          <c:idx val="0"/>
          <c:order val="0"/>
          <c:tx>
            <c:strRef>
              <c:f>Sheet1!$B$1</c:f>
              <c:strCache>
                <c:ptCount val="1"/>
                <c:pt idx="0">
                  <c:v>Sales</c:v>
                </c:pt>
              </c:strCache>
            </c:strRef>
          </c:tx>
          <c:dLbls>
            <c:dLbl>
              <c:idx val="0"/>
              <c:layout>
                <c:manualLayout>
                  <c:x val="-0.17166006465652664"/>
                  <c:y val="-7.7812028815547024E-2"/>
                </c:manualLayout>
              </c:layout>
              <c:tx>
                <c:rich>
                  <a:bodyPr/>
                  <a:lstStyle/>
                  <a:p>
                    <a:r>
                      <a:rPr lang="en-US" kern="1100" baseline="0" dirty="0">
                        <a:latin typeface="Cooper Black" panose="0208090404030B020404" pitchFamily="18" charset="0"/>
                      </a:rPr>
                      <a:t>Femal</a:t>
                    </a:r>
                    <a:r>
                      <a:rPr lang="en-US" baseline="0" dirty="0">
                        <a:latin typeface="Cooper Black" panose="0208090404030B020404" pitchFamily="18" charset="0"/>
                      </a:rPr>
                      <a:t>e
59%</a:t>
                    </a:r>
                  </a:p>
                </c:rich>
              </c:tx>
              <c:showCatName val="1"/>
              <c:showPercent val="1"/>
            </c:dLbl>
            <c:dLbl>
              <c:idx val="1"/>
              <c:layout>
                <c:manualLayout>
                  <c:x val="0.14247860607702406"/>
                  <c:y val="3.2819471784776913E-2"/>
                </c:manualLayout>
              </c:layout>
              <c:showCatName val="1"/>
              <c:showPercent val="1"/>
            </c:dLbl>
            <c:showCatName val="1"/>
            <c:showPercent val="1"/>
          </c:dLbls>
          <c:cat>
            <c:strRef>
              <c:f>Sheet1!$A$2:$A$3</c:f>
              <c:strCache>
                <c:ptCount val="2"/>
                <c:pt idx="0">
                  <c:v>Female</c:v>
                </c:pt>
                <c:pt idx="1">
                  <c:v>Male</c:v>
                </c:pt>
              </c:strCache>
            </c:strRef>
          </c:cat>
          <c:val>
            <c:numRef>
              <c:f>Sheet1!$B$2:$B$3</c:f>
              <c:numCache>
                <c:formatCode>0%</c:formatCode>
                <c:ptCount val="2"/>
                <c:pt idx="0">
                  <c:v>0.59</c:v>
                </c:pt>
                <c:pt idx="1">
                  <c:v>0.41000000000000003</c:v>
                </c:pt>
              </c:numCache>
            </c:numRef>
          </c:val>
        </c:ser>
        <c:dLbls>
          <c:showCatName val="1"/>
          <c:showPercent val="1"/>
        </c:dLbls>
        <c:firstSliceAng val="0"/>
      </c:pieChart>
    </c:plotArea>
    <c:plotVisOnly val="1"/>
    <c:dispBlanksAs val="zero"/>
  </c:chart>
  <c:txPr>
    <a:bodyPr/>
    <a:lstStyle/>
    <a:p>
      <a:pPr>
        <a:defRPr sz="2000" baseline="0">
          <a:latin typeface="Cooper Black" panose="0208090404030B020404" pitchFamily="18"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2800" baseline="0" dirty="0" smtClean="0"/>
              <a:t>Ethnicity Served</a:t>
            </a:r>
            <a:endParaRPr lang="en-US" sz="2800" baseline="0" dirty="0"/>
          </a:p>
        </c:rich>
      </c:tx>
      <c:layout>
        <c:manualLayout>
          <c:xMode val="edge"/>
          <c:yMode val="edge"/>
          <c:x val="3.0123912142561136E-2"/>
          <c:y val="0.89873417721519"/>
        </c:manualLayout>
      </c:layout>
    </c:title>
    <c:plotArea>
      <c:layout>
        <c:manualLayout>
          <c:layoutTarget val="inner"/>
          <c:xMode val="edge"/>
          <c:yMode val="edge"/>
          <c:x val="6.3474651194916423E-2"/>
          <c:y val="7.4912777671083813E-2"/>
          <c:w val="0.63676543721508516"/>
          <c:h val="0.7657305890561148"/>
        </c:manualLayout>
      </c:layout>
      <c:pieChart>
        <c:varyColors val="1"/>
        <c:ser>
          <c:idx val="0"/>
          <c:order val="0"/>
          <c:tx>
            <c:strRef>
              <c:f>Sheet1!$B$1</c:f>
              <c:strCache>
                <c:ptCount val="1"/>
                <c:pt idx="0">
                  <c:v>Race</c:v>
                </c:pt>
              </c:strCache>
            </c:strRef>
          </c:tx>
          <c:dLbls>
            <c:dLbl>
              <c:idx val="0"/>
              <c:layout>
                <c:manualLayout>
                  <c:x val="-0.20738748445917954"/>
                  <c:y val="-5.4457301069073691E-2"/>
                </c:manualLayout>
              </c:layout>
              <c:dLblPos val="bestFit"/>
              <c:showPercent val="1"/>
            </c:dLbl>
            <c:dLbl>
              <c:idx val="1"/>
              <c:layout>
                <c:manualLayout>
                  <c:x val="0.1688302251692223"/>
                  <c:y val="-5.3871551117086053E-2"/>
                </c:manualLayout>
              </c:layout>
              <c:dLblPos val="bestFit"/>
              <c:showPercent val="1"/>
            </c:dLbl>
            <c:dLbl>
              <c:idx val="2"/>
              <c:layout>
                <c:manualLayout>
                  <c:x val="1.4814477137726205E-2"/>
                  <c:y val="2.1746847192881381E-2"/>
                </c:manualLayout>
              </c:layout>
              <c:dLblPos val="bestFit"/>
              <c:showPercent val="1"/>
            </c:dLbl>
            <c:dLbl>
              <c:idx val="3"/>
              <c:layout>
                <c:manualLayout>
                  <c:x val="1.8240779113137182E-2"/>
                  <c:y val="2.3437680046091793E-2"/>
                </c:manualLayout>
              </c:layout>
              <c:dLblPos val="bestFit"/>
              <c:showPercent val="1"/>
            </c:dLbl>
            <c:dLbl>
              <c:idx val="4"/>
              <c:layout>
                <c:manualLayout>
                  <c:x val="2.8788092277938937E-2"/>
                  <c:y val="9.4651430766276214E-3"/>
                </c:manualLayout>
              </c:layout>
              <c:dLblPos val="bestFit"/>
              <c:showPercent val="1"/>
            </c:dLbl>
            <c:dLbl>
              <c:idx val="5"/>
              <c:tx>
                <c:rich>
                  <a:bodyPr/>
                  <a:lstStyle/>
                  <a:p>
                    <a:r>
                      <a:rPr lang="en-US" sz="2810" baseline="0" dirty="0"/>
                      <a:t>Mixed </a:t>
                    </a:r>
                    <a:r>
                      <a:rPr lang="en-US" sz="2810" baseline="0" dirty="0" smtClean="0"/>
                      <a:t>AA </a:t>
                    </a:r>
                    <a:r>
                      <a:rPr lang="en-US" sz="2810" baseline="0" dirty="0"/>
                      <a:t>&amp; W, 1%</a:t>
                    </a:r>
                    <a:endParaRPr lang="en-US" dirty="0"/>
                  </a:p>
                </c:rich>
              </c:tx>
              <c:dLblPos val="ctr"/>
              <c:showPercent val="1"/>
            </c:dLbl>
            <c:dLbl>
              <c:idx val="6"/>
              <c:tx>
                <c:rich>
                  <a:bodyPr/>
                  <a:lstStyle/>
                  <a:p>
                    <a:r>
                      <a:rPr lang="en-US" sz="2810" b="1" baseline="0" dirty="0" smtClean="0"/>
                      <a:t>1%</a:t>
                    </a:r>
                    <a:endParaRPr lang="en-US" dirty="0"/>
                  </a:p>
                </c:rich>
              </c:tx>
              <c:dLblPos val="ctr"/>
              <c:showPercent val="1"/>
            </c:dLbl>
            <c:dLbl>
              <c:idx val="7"/>
              <c:tx>
                <c:rich>
                  <a:bodyPr/>
                  <a:lstStyle/>
                  <a:p>
                    <a:r>
                      <a:rPr lang="en-US" sz="2810" b="1" baseline="0" dirty="0" smtClean="0"/>
                      <a:t>.25%</a:t>
                    </a:r>
                    <a:endParaRPr lang="en-US" dirty="0"/>
                  </a:p>
                </c:rich>
              </c:tx>
              <c:dLblPos val="ctr"/>
              <c:showPercent val="1"/>
            </c:dLbl>
            <c:dLbl>
              <c:idx val="8"/>
              <c:tx>
                <c:rich>
                  <a:bodyPr/>
                  <a:lstStyle/>
                  <a:p>
                    <a:r>
                      <a:rPr lang="en-US" sz="2810" b="1" baseline="0" dirty="0" smtClean="0"/>
                      <a:t>.25%</a:t>
                    </a:r>
                    <a:endParaRPr lang="en-US" dirty="0"/>
                  </a:p>
                </c:rich>
              </c:tx>
              <c:dLblPos val="ctr"/>
              <c:showPercent val="1"/>
            </c:dLbl>
            <c:dLbl>
              <c:idx val="9"/>
              <c:tx>
                <c:rich>
                  <a:bodyPr/>
                  <a:lstStyle/>
                  <a:p>
                    <a:r>
                      <a:rPr lang="en-US" sz="2810" b="1" baseline="0" dirty="0" smtClean="0"/>
                      <a:t>1%</a:t>
                    </a:r>
                    <a:endParaRPr lang="en-US" dirty="0"/>
                  </a:p>
                </c:rich>
              </c:tx>
              <c:dLblPos val="ctr"/>
              <c:showPercent val="1"/>
            </c:dLbl>
            <c:txPr>
              <a:bodyPr/>
              <a:lstStyle/>
              <a:p>
                <a:pPr>
                  <a:defRPr sz="2810" b="1" baseline="0"/>
                </a:pPr>
                <a:endParaRPr lang="en-US"/>
              </a:p>
            </c:txPr>
            <c:dLblPos val="ctr"/>
            <c:showPercent val="1"/>
          </c:dLbls>
          <c:cat>
            <c:strRef>
              <c:f>Sheet1!$A$2:$A$6</c:f>
              <c:strCache>
                <c:ptCount val="5"/>
                <c:pt idx="0">
                  <c:v>African American</c:v>
                </c:pt>
                <c:pt idx="1">
                  <c:v>White</c:v>
                </c:pt>
                <c:pt idx="2">
                  <c:v>Hispanic</c:v>
                </c:pt>
                <c:pt idx="3">
                  <c:v>Other</c:v>
                </c:pt>
                <c:pt idx="4">
                  <c:v>Asian</c:v>
                </c:pt>
              </c:strCache>
            </c:strRef>
          </c:cat>
          <c:val>
            <c:numRef>
              <c:f>Sheet1!$B$2:$B$6</c:f>
              <c:numCache>
                <c:formatCode>0%</c:formatCode>
                <c:ptCount val="5"/>
                <c:pt idx="0">
                  <c:v>0.54</c:v>
                </c:pt>
                <c:pt idx="1">
                  <c:v>0.36000000000000004</c:v>
                </c:pt>
                <c:pt idx="2">
                  <c:v>4.0000000000000008E-2</c:v>
                </c:pt>
                <c:pt idx="3">
                  <c:v>3.0000000000000002E-2</c:v>
                </c:pt>
                <c:pt idx="4">
                  <c:v>2.0000000000000004E-2</c:v>
                </c:pt>
              </c:numCache>
            </c:numRef>
          </c:val>
        </c:ser>
        <c:dLbls/>
        <c:firstSliceAng val="0"/>
      </c:pieChart>
    </c:plotArea>
    <c:legend>
      <c:legendPos val="r"/>
      <c:legendEntry>
        <c:idx val="0"/>
        <c:txPr>
          <a:bodyPr/>
          <a:lstStyle/>
          <a:p>
            <a:pPr>
              <a:defRPr sz="1500" b="1" baseline="0">
                <a:latin typeface="Arial Black" panose="020B0A04020102020204" pitchFamily="34" charset="0"/>
              </a:defRPr>
            </a:pPr>
            <a:endParaRPr lang="en-US"/>
          </a:p>
        </c:txPr>
      </c:legendEntry>
      <c:legendEntry>
        <c:idx val="1"/>
        <c:txPr>
          <a:bodyPr/>
          <a:lstStyle/>
          <a:p>
            <a:pPr>
              <a:defRPr sz="1500" b="1" baseline="0">
                <a:latin typeface="Arial Black" panose="020B0A04020102020204" pitchFamily="34" charset="0"/>
              </a:defRPr>
            </a:pPr>
            <a:endParaRPr lang="en-US"/>
          </a:p>
        </c:txPr>
      </c:legendEntry>
      <c:legendEntry>
        <c:idx val="2"/>
        <c:txPr>
          <a:bodyPr/>
          <a:lstStyle/>
          <a:p>
            <a:pPr>
              <a:defRPr sz="1500" b="1" baseline="0">
                <a:latin typeface="Arial Black" panose="020B0A04020102020204" pitchFamily="34" charset="0"/>
              </a:defRPr>
            </a:pPr>
            <a:endParaRPr lang="en-US"/>
          </a:p>
        </c:txPr>
      </c:legendEntry>
      <c:legendEntry>
        <c:idx val="3"/>
        <c:txPr>
          <a:bodyPr/>
          <a:lstStyle/>
          <a:p>
            <a:pPr>
              <a:defRPr sz="1500" b="1" baseline="0">
                <a:latin typeface="Arial Black" panose="020B0A04020102020204" pitchFamily="34" charset="0"/>
              </a:defRPr>
            </a:pPr>
            <a:endParaRPr lang="en-US"/>
          </a:p>
        </c:txPr>
      </c:legendEntry>
      <c:legendEntry>
        <c:idx val="4"/>
        <c:txPr>
          <a:bodyPr/>
          <a:lstStyle/>
          <a:p>
            <a:pPr>
              <a:defRPr sz="1500" b="1" baseline="0">
                <a:latin typeface="Arial Black" panose="020B0A04020102020204" pitchFamily="34" charset="0"/>
              </a:defRPr>
            </a:pPr>
            <a:endParaRPr lang="en-US"/>
          </a:p>
        </c:txPr>
      </c:legendEntry>
      <c:layout>
        <c:manualLayout>
          <c:xMode val="edge"/>
          <c:yMode val="edge"/>
          <c:x val="0.6926304738223511"/>
          <c:y val="0.54710821970424417"/>
          <c:w val="0.30360063544688498"/>
          <c:h val="0.45078196018180661"/>
        </c:manualLayout>
      </c:layout>
      <c:txPr>
        <a:bodyPr/>
        <a:lstStyle/>
        <a:p>
          <a:pPr>
            <a:defRPr sz="1500" baseline="0">
              <a:latin typeface="Arial Black" panose="020B0A04020102020204" pitchFamily="34" charset="0"/>
            </a:defRPr>
          </a:pPr>
          <a:endParaRPr lang="en-US"/>
        </a:p>
      </c:txPr>
    </c:legend>
    <c:plotVisOnly val="1"/>
    <c:dispBlanksAs val="zero"/>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4A6AC89-26B6-48B2-AF2E-93BF74CE7B35}" type="datetimeFigureOut">
              <a:rPr lang="en-US" smtClean="0"/>
              <a:pPr/>
              <a:t>6/19/2016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2555490-18E4-4E12-AFD8-5B06C24A84A3}" type="slidenum">
              <a:rPr lang="en-US" smtClean="0"/>
              <a:pPr/>
              <a:t>‹#›</a:t>
            </a:fld>
            <a:endParaRPr lang="en-US" dirty="0"/>
          </a:p>
        </p:txBody>
      </p:sp>
    </p:spTree>
    <p:extLst>
      <p:ext uri="{BB962C8B-B14F-4D97-AF65-F5344CB8AC3E}">
        <p14:creationId xmlns:p14="http://schemas.microsoft.com/office/powerpoint/2010/main" xmlns="" val="288566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5A6D-F844-4027-BB0C-DE684646785E}" type="slidenum">
              <a:rPr lang="en-US"/>
              <a:pPr/>
              <a:t>1</a:t>
            </a:fld>
            <a:endParaRPr lang="en-US" dirty="0"/>
          </a:p>
        </p:txBody>
      </p:sp>
      <p:sp>
        <p:nvSpPr>
          <p:cNvPr id="1309698" name="Rectangle 2"/>
          <p:cNvSpPr>
            <a:spLocks noGrp="1" noRot="1" noChangeAspect="1" noChangeArrowheads="1" noTextEdit="1"/>
          </p:cNvSpPr>
          <p:nvPr>
            <p:ph type="sldImg"/>
          </p:nvPr>
        </p:nvSpPr>
        <p:spPr>
          <a:xfrm>
            <a:off x="1181100" y="696913"/>
            <a:ext cx="4649788" cy="3486150"/>
          </a:xfrm>
          <a:ln/>
        </p:spPr>
      </p:sp>
      <p:sp>
        <p:nvSpPr>
          <p:cNvPr id="1309699" name="Rectangle 3"/>
          <p:cNvSpPr>
            <a:spLocks noGrp="1" noChangeArrowheads="1"/>
          </p:cNvSpPr>
          <p:nvPr>
            <p:ph type="body" idx="1"/>
          </p:nvPr>
        </p:nvSpPr>
        <p:spPr>
          <a:xfrm>
            <a:off x="702323" y="4416271"/>
            <a:ext cx="5605754" cy="4182740"/>
          </a:xfrm>
          <a:noFill/>
          <a:ln/>
        </p:spPr>
        <p:txBody>
          <a:bodyPr/>
          <a:lstStyle/>
          <a:p>
            <a:r>
              <a:rPr lang="en-US" dirty="0"/>
              <a:t>How?</a:t>
            </a:r>
          </a:p>
          <a:p>
            <a:r>
              <a:rPr lang="en-US" dirty="0"/>
              <a:t>Who ? Individuals, businesses, and agencies – drop off at our Tucker office or if 10 systems or more pick up is considered</a:t>
            </a:r>
          </a:p>
          <a:p>
            <a:r>
              <a:rPr lang="en-US" dirty="0"/>
              <a:t>To help defray the recycling costs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55490-18E4-4E12-AFD8-5B06C24A84A3}" type="slidenum">
              <a:rPr lang="en-US" smtClean="0"/>
              <a:pPr/>
              <a:t>64</a:t>
            </a:fld>
            <a:endParaRPr lang="en-US" dirty="0"/>
          </a:p>
        </p:txBody>
      </p:sp>
    </p:spTree>
    <p:extLst>
      <p:ext uri="{BB962C8B-B14F-4D97-AF65-F5344CB8AC3E}">
        <p14:creationId xmlns:p14="http://schemas.microsoft.com/office/powerpoint/2010/main" xmlns="" val="187867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555490-18E4-4E12-AFD8-5B06C24A84A3}" type="slidenum">
              <a:rPr lang="en-US" smtClean="0"/>
              <a:pPr/>
              <a:t>67</a:t>
            </a:fld>
            <a:endParaRPr lang="en-US" dirty="0"/>
          </a:p>
        </p:txBody>
      </p:sp>
    </p:spTree>
    <p:extLst>
      <p:ext uri="{BB962C8B-B14F-4D97-AF65-F5344CB8AC3E}">
        <p14:creationId xmlns:p14="http://schemas.microsoft.com/office/powerpoint/2010/main" xmlns="" val="71390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44C35A0-98FA-43AE-9B46-E4F1D1EFA413}" type="slidenum">
              <a:rPr lang="en-US"/>
              <a:pPr/>
              <a:t>2</a:t>
            </a:fld>
            <a:endParaRPr lang="en-US" dirty="0"/>
          </a:p>
        </p:txBody>
      </p:sp>
      <p:sp>
        <p:nvSpPr>
          <p:cNvPr id="37891" name="Rectangle 2"/>
          <p:cNvSpPr>
            <a:spLocks noGrp="1" noRot="1" noChangeAspect="1" noChangeArrowheads="1" noTextEdit="1"/>
          </p:cNvSpPr>
          <p:nvPr>
            <p:ph type="sldImg"/>
          </p:nvPr>
        </p:nvSpPr>
        <p:spPr>
          <a:xfrm>
            <a:off x="1181100" y="696913"/>
            <a:ext cx="4649788" cy="3486150"/>
          </a:xfrm>
          <a:ln/>
        </p:spPr>
      </p:sp>
      <p:sp>
        <p:nvSpPr>
          <p:cNvPr id="37892" name="Rectangle 3"/>
          <p:cNvSpPr>
            <a:spLocks noGrp="1" noChangeArrowheads="1"/>
          </p:cNvSpPr>
          <p:nvPr>
            <p:ph type="body" idx="1"/>
          </p:nvPr>
        </p:nvSpPr>
        <p:spPr>
          <a:xfrm>
            <a:off x="702323" y="4416270"/>
            <a:ext cx="5605754" cy="4182740"/>
          </a:xfrm>
          <a:noFill/>
          <a:ln/>
        </p:spPr>
        <p:txBody>
          <a:bodyPr/>
          <a:lstStyle/>
          <a:p>
            <a:r>
              <a:rPr lang="en-US" dirty="0" smtClean="0"/>
              <a:t>How?</a:t>
            </a:r>
          </a:p>
          <a:p>
            <a:r>
              <a:rPr lang="en-US" dirty="0" smtClean="0"/>
              <a:t>Who ? Individuals, businesses, and agencies – drop off at our Tucker office or if 10 systems or more pick up is considered</a:t>
            </a:r>
          </a:p>
          <a:p>
            <a:r>
              <a:rPr lang="en-US" dirty="0" smtClean="0"/>
              <a:t>To help defray the recycling costs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8842D52-74C5-4ED7-B151-2A099CA97750}" type="slidenum">
              <a:rPr lang="en-US"/>
              <a:pPr/>
              <a:t>3</a:t>
            </a:fld>
            <a:endParaRPr lang="en-US" dirty="0"/>
          </a:p>
        </p:txBody>
      </p:sp>
      <p:sp>
        <p:nvSpPr>
          <p:cNvPr id="49155" name="Rectangle 2"/>
          <p:cNvSpPr>
            <a:spLocks noGrp="1" noRot="1" noChangeAspect="1" noChangeArrowheads="1" noTextEdit="1"/>
          </p:cNvSpPr>
          <p:nvPr>
            <p:ph type="sldImg"/>
          </p:nvPr>
        </p:nvSpPr>
        <p:spPr>
          <a:xfrm>
            <a:off x="1181100" y="696913"/>
            <a:ext cx="4649788" cy="3486150"/>
          </a:xfrm>
          <a:ln/>
        </p:spPr>
      </p:sp>
      <p:sp>
        <p:nvSpPr>
          <p:cNvPr id="49156" name="Rectangle 3"/>
          <p:cNvSpPr>
            <a:spLocks noGrp="1" noChangeArrowheads="1"/>
          </p:cNvSpPr>
          <p:nvPr>
            <p:ph type="body" idx="1"/>
          </p:nvPr>
        </p:nvSpPr>
        <p:spPr>
          <a:xfrm>
            <a:off x="702323" y="4416270"/>
            <a:ext cx="5605754" cy="4182740"/>
          </a:xfrm>
          <a:noFill/>
          <a:ln/>
        </p:spPr>
        <p:txBody>
          <a:bodyPr/>
          <a:lstStyle/>
          <a:p>
            <a:r>
              <a:rPr lang="en-US" dirty="0" smtClean="0"/>
              <a:t>How?</a:t>
            </a:r>
          </a:p>
          <a:p>
            <a:r>
              <a:rPr lang="en-US" dirty="0" smtClean="0"/>
              <a:t>Who ? Individuals, businesses, and agencies – drop off at our Tucker office or if 10 systems or more pick up is considered</a:t>
            </a:r>
          </a:p>
          <a:p>
            <a:r>
              <a:rPr lang="en-US" dirty="0" smtClean="0"/>
              <a:t>To help defray the recycling costs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8842D52-74C5-4ED7-B151-2A099CA97750}" type="slidenum">
              <a:rPr lang="en-US"/>
              <a:pPr/>
              <a:t>4</a:t>
            </a:fld>
            <a:endParaRPr lang="en-US" dirty="0"/>
          </a:p>
        </p:txBody>
      </p:sp>
      <p:sp>
        <p:nvSpPr>
          <p:cNvPr id="49155" name="Rectangle 2"/>
          <p:cNvSpPr>
            <a:spLocks noGrp="1" noRot="1" noChangeAspect="1" noChangeArrowheads="1" noTextEdit="1"/>
          </p:cNvSpPr>
          <p:nvPr>
            <p:ph type="sldImg"/>
          </p:nvPr>
        </p:nvSpPr>
        <p:spPr>
          <a:xfrm>
            <a:off x="1181100" y="696913"/>
            <a:ext cx="4649788" cy="3486150"/>
          </a:xfrm>
          <a:ln/>
        </p:spPr>
      </p:sp>
      <p:sp>
        <p:nvSpPr>
          <p:cNvPr id="49156" name="Rectangle 3"/>
          <p:cNvSpPr>
            <a:spLocks noGrp="1" noChangeArrowheads="1"/>
          </p:cNvSpPr>
          <p:nvPr>
            <p:ph type="body" idx="1"/>
          </p:nvPr>
        </p:nvSpPr>
        <p:spPr>
          <a:xfrm>
            <a:off x="702323" y="4416270"/>
            <a:ext cx="5605754" cy="4182740"/>
          </a:xfrm>
          <a:noFill/>
          <a:ln/>
        </p:spPr>
        <p:txBody>
          <a:bodyPr/>
          <a:lstStyle/>
          <a:p>
            <a:r>
              <a:rPr lang="en-US" dirty="0" smtClean="0"/>
              <a:t>How?</a:t>
            </a:r>
          </a:p>
          <a:p>
            <a:r>
              <a:rPr lang="en-US" dirty="0" smtClean="0"/>
              <a:t>Who ? Individuals, businesses, and agencies – drop off at our Tucker office or if 10 systems or more pick up is considered</a:t>
            </a:r>
          </a:p>
          <a:p>
            <a:r>
              <a:rPr lang="en-US" dirty="0" smtClean="0"/>
              <a:t>To help defray the recycling costs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may not always react the way they think they will act. AUDIENCE – active online donors</a:t>
            </a:r>
            <a:endParaRPr lang="en-US" dirty="0"/>
          </a:p>
        </p:txBody>
      </p:sp>
      <p:sp>
        <p:nvSpPr>
          <p:cNvPr id="4" name="Slide Number Placeholder 3"/>
          <p:cNvSpPr>
            <a:spLocks noGrp="1"/>
          </p:cNvSpPr>
          <p:nvPr>
            <p:ph type="sldNum" sz="quarter" idx="10"/>
          </p:nvPr>
        </p:nvSpPr>
        <p:spPr/>
        <p:txBody>
          <a:bodyPr/>
          <a:lstStyle/>
          <a:p>
            <a:fld id="{6DA3B0C5-4D37-453E-8625-32BF4BC3F987}" type="slidenum">
              <a:rPr lang="en-US" smtClean="0"/>
              <a:pPr/>
              <a:t>14</a:t>
            </a:fld>
            <a:endParaRPr lang="en-US" dirty="0"/>
          </a:p>
        </p:txBody>
      </p:sp>
    </p:spTree>
    <p:extLst>
      <p:ext uri="{BB962C8B-B14F-4D97-AF65-F5344CB8AC3E}">
        <p14:creationId xmlns:p14="http://schemas.microsoft.com/office/powerpoint/2010/main" xmlns="" val="196073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7AE77F-3464-44E3-B005-90699391DEEE}" type="slidenum">
              <a:rPr lang="en-US" smtClean="0"/>
              <a:pPr/>
              <a:t>37</a:t>
            </a:fld>
            <a:endParaRPr lang="en-US" dirty="0"/>
          </a:p>
        </p:txBody>
      </p:sp>
    </p:spTree>
    <p:extLst>
      <p:ext uri="{BB962C8B-B14F-4D97-AF65-F5344CB8AC3E}">
        <p14:creationId xmlns:p14="http://schemas.microsoft.com/office/powerpoint/2010/main" xmlns="" val="4088937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7AE77F-3464-44E3-B005-90699391DEEE}" type="slidenum">
              <a:rPr lang="en-US" smtClean="0"/>
              <a:pPr/>
              <a:t>47</a:t>
            </a:fld>
            <a:endParaRPr lang="en-US"/>
          </a:p>
        </p:txBody>
      </p:sp>
    </p:spTree>
    <p:extLst>
      <p:ext uri="{BB962C8B-B14F-4D97-AF65-F5344CB8AC3E}">
        <p14:creationId xmlns:p14="http://schemas.microsoft.com/office/powerpoint/2010/main" xmlns="" val="203495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7AE77F-3464-44E3-B005-90699391DEEE}" type="slidenum">
              <a:rPr lang="en-US" smtClean="0"/>
              <a:pPr/>
              <a:t>48</a:t>
            </a:fld>
            <a:endParaRPr lang="en-US"/>
          </a:p>
        </p:txBody>
      </p:sp>
    </p:spTree>
    <p:extLst>
      <p:ext uri="{BB962C8B-B14F-4D97-AF65-F5344CB8AC3E}">
        <p14:creationId xmlns:p14="http://schemas.microsoft.com/office/powerpoint/2010/main" xmlns="" val="203495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55490-18E4-4E12-AFD8-5B06C24A84A3}" type="slidenum">
              <a:rPr lang="en-US" smtClean="0"/>
              <a:pPr/>
              <a:t>54</a:t>
            </a:fld>
            <a:endParaRPr lang="en-US" dirty="0"/>
          </a:p>
        </p:txBody>
      </p:sp>
    </p:spTree>
    <p:extLst>
      <p:ext uri="{BB962C8B-B14F-4D97-AF65-F5344CB8AC3E}">
        <p14:creationId xmlns:p14="http://schemas.microsoft.com/office/powerpoint/2010/main" xmlns="" val="273955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20" name="Footer Placeholder 19"/>
          <p:cNvSpPr>
            <a:spLocks noGrp="1"/>
          </p:cNvSpPr>
          <p:nvPr>
            <p:ph type="ftr" sz="quarter" idx="11"/>
          </p:nvPr>
        </p:nvSpPr>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42CBF887-ADDF-4BA7-8993-DCC6344E6D71}" type="slidenum">
              <a:rPr lang="en-US" smtClean="0"/>
              <a:pP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42CBF887-ADDF-4BA7-8993-DCC6344E6D71}" type="slidenum">
              <a:rPr lang="en-US" smtClean="0"/>
              <a:pPr/>
              <a:t>‹#›</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Date Placeholder 1"/>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42CBF887-ADDF-4BA7-8993-DCC6344E6D71}" type="slidenum">
              <a:rPr lang="en-US" smtClean="0"/>
              <a:pPr/>
              <a:t>‹#›</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42CBF887-ADDF-4BA7-8993-DCC6344E6D7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0AF417FB-6414-4918-8409-ABBD72706BAE}" type="datetimeFigureOut">
              <a:rPr lang="en-US" smtClean="0"/>
              <a:pPr/>
              <a:t>6/19/2016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42CBF887-ADDF-4BA7-8993-DCC6344E6D71}" type="slidenum">
              <a:rPr lang="en-US" smtClean="0"/>
              <a:pPr/>
              <a:t>‹#›</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AF417FB-6414-4918-8409-ABBD72706BAE}" type="datetimeFigureOut">
              <a:rPr lang="en-US" smtClean="0"/>
              <a:pPr/>
              <a:t>6/19/2016</a:t>
            </a:fld>
            <a:endParaRPr lang="en-US"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2CBF887-ADDF-4BA7-8993-DCC6344E6D71}" type="slidenum">
              <a:rPr lang="en-US" smtClean="0"/>
              <a:pPr/>
              <a:t>‹#›</a:t>
            </a:fld>
            <a:endParaRPr lang="en-US" dirty="0"/>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audio" Target="../media/audio1.bin"/><Relationship Id="rId3" Type="http://schemas.openxmlformats.org/officeDocument/2006/relationships/notesSlide" Target="../notesSlides/notesSlide6.xml"/><Relationship Id="rId7" Type="http://schemas.openxmlformats.org/officeDocument/2006/relationships/hyperlink" Target="https://www.kroger.com/communityrewards" TargetMode="External"/><Relationship Id="rId12"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9.jpeg"/><Relationship Id="rId11" Type="http://schemas.openxmlformats.org/officeDocument/2006/relationships/image" Target="../media/image33.gif"/><Relationship Id="rId5" Type="http://schemas.openxmlformats.org/officeDocument/2006/relationships/hyperlink" Target="http://www.seeklogo.net/facebook-icon-1681.html" TargetMode="External"/><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audio" Target="../media/audio1.bin"/><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hyperlink" Target="http://www.fodac.org/fodac/wp-admin/media-upload.php?post_id=2520&amp;type=image&amp;TB_iframe=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foundationcenter.org/sanfrancisco/resources.html"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mailto:admin@afpgoldengate.org" TargetMode="External"/><Relationship Id="rId7" Type="http://schemas.openxmlformats.org/officeDocument/2006/relationships/hyperlink" Target="http://grantprofessionals.org/" TargetMode="External"/><Relationship Id="rId2" Type="http://schemas.openxmlformats.org/officeDocument/2006/relationships/hyperlink" Target="http://www.afp-ggc.org/" TargetMode="External"/><Relationship Id="rId1" Type="http://schemas.openxmlformats.org/officeDocument/2006/relationships/slideLayout" Target="../slideLayouts/slideLayout2.xml"/><Relationship Id="rId6" Type="http://schemas.openxmlformats.org/officeDocument/2006/relationships/hyperlink" Target="mailto:administrator@dersf.org" TargetMode="External"/><Relationship Id="rId5" Type="http://schemas.openxmlformats.org/officeDocument/2006/relationships/hyperlink" Target="http://www.dersf.org/" TargetMode="External"/><Relationship Id="rId4" Type="http://schemas.openxmlformats.org/officeDocument/2006/relationships/hyperlink" Target="http://www.calnonprofits.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info@hbscp.org" TargetMode="External"/><Relationship Id="rId7" Type="http://schemas.openxmlformats.org/officeDocument/2006/relationships/hyperlink" Target="http://www.ynpnsfba.org/" TargetMode="External"/><Relationship Id="rId2" Type="http://schemas.openxmlformats.org/officeDocument/2006/relationships/hyperlink" Target="http://hbscp.org/" TargetMode="External"/><Relationship Id="rId1" Type="http://schemas.openxmlformats.org/officeDocument/2006/relationships/slideLayout" Target="../slideLayouts/slideLayout1.xml"/><Relationship Id="rId6" Type="http://schemas.openxmlformats.org/officeDocument/2006/relationships/hyperlink" Target="https://www.gsb.stanford.edu/organizations/leverage-gsb/act-nonprofits" TargetMode="External"/><Relationship Id="rId5" Type="http://schemas.openxmlformats.org/officeDocument/2006/relationships/hyperlink" Target="http://www.ncg.org/" TargetMode="External"/><Relationship Id="rId4" Type="http://schemas.openxmlformats.org/officeDocument/2006/relationships/hyperlink" Target="http://netimpactsf.or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compasspoint.com/" TargetMode="External"/><Relationship Id="rId3" Type="http://schemas.openxmlformats.org/officeDocument/2006/relationships/hyperlink" Target="http://www.afp-ggc.org/" TargetMode="External"/><Relationship Id="rId7" Type="http://schemas.openxmlformats.org/officeDocument/2006/relationships/hyperlink" Target="mailto:info@cvnl.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cvnl.org/" TargetMode="External"/><Relationship Id="rId5" Type="http://schemas.openxmlformats.org/officeDocument/2006/relationships/hyperlink" Target="mailto:main@cnmsocal.org" TargetMode="External"/><Relationship Id="rId10" Type="http://schemas.openxmlformats.org/officeDocument/2006/relationships/hyperlink" Target="mailto:info@cwr-team.com" TargetMode="External"/><Relationship Id="rId4" Type="http://schemas.openxmlformats.org/officeDocument/2006/relationships/hyperlink" Target="http://cnmsocal.org/" TargetMode="External"/><Relationship Id="rId9" Type="http://schemas.openxmlformats.org/officeDocument/2006/relationships/hyperlink" Target="http://www.consultingwithinreach.com/"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nprcenter.org/" TargetMode="External"/><Relationship Id="rId3" Type="http://schemas.openxmlformats.org/officeDocument/2006/relationships/hyperlink" Target="mailto:info@ireuse.com" TargetMode="External"/><Relationship Id="rId7" Type="http://schemas.openxmlformats.org/officeDocument/2006/relationships/hyperlink" Target="http://www.pfs-llc.net/index.html" TargetMode="External"/><Relationship Id="rId2" Type="http://schemas.openxmlformats.org/officeDocument/2006/relationships/hyperlink" Target="http://www.ireuse.com/" TargetMode="External"/><Relationship Id="rId1" Type="http://schemas.openxmlformats.org/officeDocument/2006/relationships/slideLayout" Target="../slideLayouts/slideLayout1.xml"/><Relationship Id="rId6" Type="http://schemas.openxmlformats.org/officeDocument/2006/relationships/hyperlink" Target="mailto:info@maryslist.net" TargetMode="External"/><Relationship Id="rId11" Type="http://schemas.openxmlformats.org/officeDocument/2006/relationships/hyperlink" Target="http://www.taprootfoundation.org/" TargetMode="External"/><Relationship Id="rId5" Type="http://schemas.openxmlformats.org/officeDocument/2006/relationships/hyperlink" Target="http://www.maryslist.net/" TargetMode="External"/><Relationship Id="rId10" Type="http://schemas.openxmlformats.org/officeDocument/2006/relationships/hyperlink" Target="http://www.nonprofitroundtable.org/" TargetMode="External"/><Relationship Id="rId4" Type="http://schemas.openxmlformats.org/officeDocument/2006/relationships/hyperlink" Target="http://www.ireuse.com/nonprofit.aspx" TargetMode="External"/><Relationship Id="rId9" Type="http://schemas.openxmlformats.org/officeDocument/2006/relationships/hyperlink" Target="mailto:info@nprcenter.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thevolunteercenter.net/" TargetMode="External"/><Relationship Id="rId2" Type="http://schemas.openxmlformats.org/officeDocument/2006/relationships/hyperlink" Target="http://www.volunteereastbay.org/" TargetMode="External"/><Relationship Id="rId1" Type="http://schemas.openxmlformats.org/officeDocument/2006/relationships/slideLayout" Target="../slideLayouts/slideLayout1.xml"/><Relationship Id="rId4" Type="http://schemas.openxmlformats.org/officeDocument/2006/relationships/hyperlink" Target="mailto:info@thevolunteercenter.net"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fodac.org/video/premier-cares-vide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mailto:chrisbrand@fodac.org" TargetMode="External"/><Relationship Id="rId4" Type="http://schemas.openxmlformats.org/officeDocument/2006/relationships/hyperlink" Target="http://www.fodac.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Grp="1" noChangeArrowheads="1"/>
          </p:cNvSpPr>
          <p:nvPr>
            <p:ph type="body" sz="half" idx="2"/>
          </p:nvPr>
        </p:nvSpPr>
        <p:spPr>
          <a:xfrm>
            <a:off x="990600" y="2417689"/>
            <a:ext cx="7315200" cy="4287911"/>
          </a:xfrm>
        </p:spPr>
        <p:txBody>
          <a:bodyPr>
            <a:normAutofit fontScale="92500" lnSpcReduction="10000"/>
          </a:bodyPr>
          <a:lstStyle/>
          <a:p>
            <a:pPr lvl="2" algn="ctr">
              <a:spcBef>
                <a:spcPct val="0"/>
              </a:spcBef>
              <a:buFont typeface="Wingdings" pitchFamily="2" charset="2"/>
              <a:buNone/>
            </a:pPr>
            <a:r>
              <a:rPr lang="en-US" sz="3900" dirty="0" smtClean="0"/>
              <a:t>Fundraising Strategies</a:t>
            </a:r>
          </a:p>
          <a:p>
            <a:pPr lvl="2" algn="ctr">
              <a:spcBef>
                <a:spcPct val="0"/>
              </a:spcBef>
              <a:buFont typeface="Wingdings" pitchFamily="2" charset="2"/>
              <a:buNone/>
            </a:pPr>
            <a:r>
              <a:rPr lang="en-US" sz="3900" dirty="0" smtClean="0"/>
              <a:t>For Your ReUse Program</a:t>
            </a:r>
          </a:p>
          <a:p>
            <a:pPr lvl="2" algn="ctr">
              <a:spcBef>
                <a:spcPct val="0"/>
              </a:spcBef>
              <a:buFont typeface="Wingdings" pitchFamily="2" charset="2"/>
              <a:buNone/>
            </a:pPr>
            <a:endParaRPr lang="en-US" sz="3900" dirty="0"/>
          </a:p>
          <a:p>
            <a:pPr lvl="2" algn="ctr">
              <a:spcBef>
                <a:spcPct val="0"/>
              </a:spcBef>
              <a:buFont typeface="Wingdings" pitchFamily="2" charset="2"/>
              <a:buNone/>
            </a:pPr>
            <a:endParaRPr lang="en-US" sz="3900" dirty="0" smtClean="0"/>
          </a:p>
          <a:p>
            <a:pPr lvl="2" algn="ctr">
              <a:spcBef>
                <a:spcPct val="0"/>
              </a:spcBef>
              <a:buFont typeface="Wingdings" pitchFamily="2" charset="2"/>
              <a:buNone/>
            </a:pPr>
            <a:endParaRPr lang="en-US" sz="3900" dirty="0"/>
          </a:p>
          <a:p>
            <a:pPr lvl="2" algn="ctr">
              <a:spcBef>
                <a:spcPct val="0"/>
              </a:spcBef>
              <a:buFont typeface="Wingdings" pitchFamily="2" charset="2"/>
              <a:buNone/>
            </a:pPr>
            <a:endParaRPr lang="en-US" sz="3900" dirty="0" smtClean="0"/>
          </a:p>
          <a:p>
            <a:pPr algn="ctr">
              <a:buNone/>
            </a:pPr>
            <a:r>
              <a:rPr lang="en-US" sz="2000" dirty="0" smtClean="0"/>
              <a:t>Presented by Chris Brand</a:t>
            </a:r>
          </a:p>
          <a:p>
            <a:pPr algn="ctr">
              <a:buNone/>
            </a:pPr>
            <a:r>
              <a:rPr lang="en-US" sz="2000" dirty="0" smtClean="0"/>
              <a:t>President/CEO </a:t>
            </a:r>
          </a:p>
          <a:p>
            <a:pPr algn="ctr">
              <a:buNone/>
            </a:pPr>
            <a:r>
              <a:rPr lang="en-US" sz="2000" dirty="0" smtClean="0"/>
              <a:t>Friends of Disabled Adults and Children</a:t>
            </a:r>
          </a:p>
        </p:txBody>
      </p:sp>
      <p:sp>
        <p:nvSpPr>
          <p:cNvPr id="1308675" name="Rectangle 3"/>
          <p:cNvSpPr>
            <a:spLocks noChangeArrowheads="1"/>
          </p:cNvSpPr>
          <p:nvPr/>
        </p:nvSpPr>
        <p:spPr bwMode="auto">
          <a:xfrm>
            <a:off x="2819400" y="6400800"/>
            <a:ext cx="5353050" cy="457200"/>
          </a:xfrm>
          <a:prstGeom prst="rect">
            <a:avLst/>
          </a:prstGeom>
          <a:noFill/>
          <a:ln w="12700" cap="sq">
            <a:noFill/>
            <a:miter lim="800000"/>
            <a:headEnd type="none" w="sm" len="sm"/>
            <a:tailEnd type="none" w="sm" len="sm"/>
          </a:ln>
          <a:effectLst/>
        </p:spPr>
        <p:txBody>
          <a:bodyPr>
            <a:spAutoFit/>
          </a:bodyPr>
          <a:lstStyle/>
          <a:p>
            <a:endParaRPr lang="en-US" b="0" dirty="0">
              <a:solidFill>
                <a:srgbClr val="F4DF90"/>
              </a:solidFill>
              <a:latin typeface="Arial" charset="0"/>
            </a:endParaRPr>
          </a:p>
        </p:txBody>
      </p:sp>
      <p:sp>
        <p:nvSpPr>
          <p:cNvPr id="1308676" name="Rectangle 4"/>
          <p:cNvSpPr>
            <a:spLocks noChangeArrowheads="1"/>
          </p:cNvSpPr>
          <p:nvPr/>
        </p:nvSpPr>
        <p:spPr bwMode="auto">
          <a:xfrm>
            <a:off x="2743200" y="304800"/>
            <a:ext cx="6400800" cy="1206500"/>
          </a:xfrm>
          <a:prstGeom prst="rect">
            <a:avLst/>
          </a:prstGeom>
          <a:noFill/>
          <a:ln w="12700" cap="sq">
            <a:noFill/>
            <a:miter lim="800000"/>
            <a:headEnd type="none" w="sm" len="sm"/>
            <a:tailEnd type="none" w="sm" len="sm"/>
          </a:ln>
          <a:effectLst/>
        </p:spPr>
        <p:txBody>
          <a:bodyPr anchor="ctr"/>
          <a:lstStyle/>
          <a:p>
            <a:endParaRPr lang="en-US" sz="4000" b="0" dirty="0">
              <a:solidFill>
                <a:schemeClr val="tx2"/>
              </a:solidFill>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26667" y="0"/>
            <a:ext cx="3626533" cy="241768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35877" y="3505200"/>
            <a:ext cx="3717324" cy="17223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advTm="40752">
        <p14:doors dir="vert"/>
      </p:transition>
    </mc:Choice>
    <mc:Fallback>
      <p:transition spd="slow" advTm="40752">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Goals</a:t>
            </a:r>
            <a:endParaRPr lang="en-US" dirty="0"/>
          </a:p>
        </p:txBody>
      </p:sp>
      <p:sp>
        <p:nvSpPr>
          <p:cNvPr id="3" name="Content Placeholder 2"/>
          <p:cNvSpPr>
            <a:spLocks noGrp="1"/>
          </p:cNvSpPr>
          <p:nvPr>
            <p:ph idx="1"/>
          </p:nvPr>
        </p:nvSpPr>
        <p:spPr/>
        <p:txBody>
          <a:bodyPr>
            <a:normAutofit/>
          </a:bodyPr>
          <a:lstStyle/>
          <a:p>
            <a:pPr marL="82296" indent="0">
              <a:buNone/>
            </a:pPr>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777339801"/>
              </p:ext>
            </p:extLst>
          </p:nvPr>
        </p:nvGraphicFramePr>
        <p:xfrm>
          <a:off x="2285999" y="1295405"/>
          <a:ext cx="5562600" cy="5181594"/>
        </p:xfrm>
        <a:graphic>
          <a:graphicData uri="http://schemas.openxmlformats.org/drawingml/2006/table">
            <a:tbl>
              <a:tblPr>
                <a:tableStyleId>{5C22544A-7EE6-4342-B048-85BDC9FD1C3A}</a:tableStyleId>
              </a:tblPr>
              <a:tblGrid>
                <a:gridCol w="1524728"/>
                <a:gridCol w="851012"/>
                <a:gridCol w="1152411"/>
                <a:gridCol w="851012"/>
                <a:gridCol w="1183437"/>
              </a:tblGrid>
              <a:tr h="217499">
                <a:tc>
                  <a:txBody>
                    <a:bodyPr/>
                    <a:lstStyle/>
                    <a:p>
                      <a:pPr algn="l" fontAlgn="b"/>
                      <a:r>
                        <a:rPr lang="en-US" sz="1000" u="sng" strike="noStrike" dirty="0">
                          <a:effectLst/>
                        </a:rPr>
                        <a:t>     INCOME</a:t>
                      </a:r>
                      <a:endParaRPr lang="en-US" sz="1000" b="1" i="0" u="sng" strike="noStrike" dirty="0">
                        <a:effectLst/>
                        <a:latin typeface="MS Sans Serif"/>
                      </a:endParaRPr>
                    </a:p>
                  </a:txBody>
                  <a:tcPr marL="9525" marR="9525" marT="9525" marB="0" anchor="b"/>
                </a:tc>
                <a:tc>
                  <a:txBody>
                    <a:bodyPr/>
                    <a:lstStyle/>
                    <a:p>
                      <a:pPr algn="l" fontAlgn="b"/>
                      <a:r>
                        <a:rPr lang="en-US" sz="1000" u="sng" strike="noStrike" dirty="0">
                          <a:effectLst/>
                        </a:rPr>
                        <a:t>Actual</a:t>
                      </a:r>
                      <a:endParaRPr lang="en-US" sz="1000" b="1" i="0" u="sng" strike="noStrike" dirty="0">
                        <a:effectLst/>
                        <a:latin typeface="MS Sans Serif"/>
                      </a:endParaRPr>
                    </a:p>
                  </a:txBody>
                  <a:tcPr marL="9525" marR="9525" marT="9525" marB="0" anchor="b"/>
                </a:tc>
                <a:tc>
                  <a:txBody>
                    <a:bodyPr/>
                    <a:lstStyle/>
                    <a:p>
                      <a:pPr algn="l" fontAlgn="b"/>
                      <a:endParaRPr lang="en-US" sz="1000" b="1" i="0" u="sng" strike="noStrike" dirty="0">
                        <a:effectLst/>
                        <a:latin typeface="MS Sans Serif"/>
                      </a:endParaRPr>
                    </a:p>
                  </a:txBody>
                  <a:tcPr marL="9525" marR="9525" marT="9525" marB="0" anchor="b"/>
                </a:tc>
                <a:tc gridSpan="2">
                  <a:txBody>
                    <a:bodyPr/>
                    <a:lstStyle/>
                    <a:p>
                      <a:pPr algn="l" fontAlgn="b"/>
                      <a:r>
                        <a:rPr lang="en-US" sz="1000" u="sng" strike="noStrike" dirty="0">
                          <a:effectLst/>
                        </a:rPr>
                        <a:t>Capital Only</a:t>
                      </a:r>
                      <a:endParaRPr lang="en-US" sz="1000" b="1" i="0" u="sng" strike="noStrike" dirty="0">
                        <a:effectLst/>
                        <a:latin typeface="MS Sans Serif"/>
                      </a:endParaRPr>
                    </a:p>
                  </a:txBody>
                  <a:tcPr marL="9525" marR="9525" marT="9525" marB="0" anchor="b"/>
                </a:tc>
                <a:tc hMerge="1">
                  <a:txBody>
                    <a:bodyPr/>
                    <a:lstStyle/>
                    <a:p>
                      <a:endParaRPr lang="en-US"/>
                    </a:p>
                  </a:txBody>
                  <a:tcPr/>
                </a:tc>
              </a:tr>
              <a:tr h="217499">
                <a:tc>
                  <a:txBody>
                    <a:bodyPr/>
                    <a:lstStyle/>
                    <a:p>
                      <a:pPr algn="l" fontAlgn="b"/>
                      <a:r>
                        <a:rPr lang="en-US" sz="1000" u="none" strike="noStrike" dirty="0">
                          <a:effectLst/>
                        </a:rPr>
                        <a:t>Corporations</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$89,639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Foundations</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$219,333 </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$85,000 </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$304,333 </a:t>
                      </a:r>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Government</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DeKalb County</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$27,500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DCA </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$14,540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GA Budget</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$30,000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ARC-MFP</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$104,439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Fulton Co.</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$35,000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smtClean="0">
                          <a:effectLst/>
                        </a:rPr>
                        <a:t>    Other</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smtClean="0">
                          <a:effectLst/>
                        </a:rPr>
                        <a:t>$93,351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gridSpan="2">
                  <a:txBody>
                    <a:bodyPr/>
                    <a:lstStyle/>
                    <a:p>
                      <a:pPr algn="l" fontAlgn="b"/>
                      <a:r>
                        <a:rPr lang="en-US" sz="1000" u="none" strike="noStrike" dirty="0">
                          <a:effectLst/>
                        </a:rPr>
                        <a:t>               Total Government</a:t>
                      </a:r>
                      <a:endParaRPr lang="en-US" sz="1000" b="0" i="0" u="none" strike="noStrike" dirty="0">
                        <a:effectLst/>
                        <a:latin typeface="MS Sans Serif"/>
                      </a:endParaRPr>
                    </a:p>
                  </a:txBody>
                  <a:tcPr marL="9525" marR="9525" marT="9525" marB="0" anchor="b"/>
                </a:tc>
                <a:tc hMerge="1">
                  <a:txBody>
                    <a:bodyPr/>
                    <a:lstStyle/>
                    <a:p>
                      <a:endParaRPr lang="en-US"/>
                    </a:p>
                  </a:txBody>
                  <a:tcPr/>
                </a:tc>
                <a:tc>
                  <a:txBody>
                    <a:bodyPr/>
                    <a:lstStyle/>
                    <a:p>
                      <a:pPr algn="r" fontAlgn="b"/>
                      <a:r>
                        <a:rPr lang="en-US" sz="1000" u="none" strike="noStrike" dirty="0">
                          <a:effectLst/>
                        </a:rPr>
                        <a:t>$304,830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Individuals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$141,371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Organizations</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$38,267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422204">
                <a:tc>
                  <a:txBody>
                    <a:bodyPr/>
                    <a:lstStyle/>
                    <a:p>
                      <a:pPr algn="l" fontAlgn="b"/>
                      <a:r>
                        <a:rPr lang="en-US" sz="1000" u="none" strike="noStrike" dirty="0">
                          <a:effectLst/>
                        </a:rPr>
                        <a:t>Other earned income</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$24,038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remount</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$10,625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422204">
                <a:tc>
                  <a:txBody>
                    <a:bodyPr/>
                    <a:lstStyle/>
                    <a:p>
                      <a:pPr algn="l" fontAlgn="b"/>
                      <a:r>
                        <a:rPr lang="en-US" sz="1000" u="none" strike="noStrike" dirty="0">
                          <a:effectLst/>
                        </a:rPr>
                        <a:t>     dme client repair fees</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$54,830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     vehicle sales</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$10,974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422204">
                <a:tc>
                  <a:txBody>
                    <a:bodyPr/>
                    <a:lstStyle/>
                    <a:p>
                      <a:pPr algn="l" fontAlgn="b"/>
                      <a:r>
                        <a:rPr lang="en-US" sz="1000" u="none" strike="noStrike" dirty="0">
                          <a:effectLst/>
                        </a:rPr>
                        <a:t>     battery purchases</a:t>
                      </a:r>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$52,076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gridSpan="2">
                  <a:txBody>
                    <a:bodyPr/>
                    <a:lstStyle/>
                    <a:p>
                      <a:pPr algn="l" fontAlgn="b"/>
                      <a:r>
                        <a:rPr lang="en-US" sz="1000" u="none" strike="noStrike" dirty="0">
                          <a:effectLst/>
                        </a:rPr>
                        <a:t>               Total earned income</a:t>
                      </a:r>
                      <a:endParaRPr lang="en-US" sz="1000" b="0" i="0" u="none" strike="noStrike" dirty="0">
                        <a:effectLst/>
                        <a:latin typeface="MS Sans Serif"/>
                      </a:endParaRPr>
                    </a:p>
                  </a:txBody>
                  <a:tcPr marL="9525" marR="9525" marT="9525" marB="0" anchor="b"/>
                </a:tc>
                <a:tc hMerge="1">
                  <a:txBody>
                    <a:bodyPr/>
                    <a:lstStyle/>
                    <a:p>
                      <a:endParaRPr lang="en-US"/>
                    </a:p>
                  </a:txBody>
                  <a:tcPr/>
                </a:tc>
                <a:tc>
                  <a:txBody>
                    <a:bodyPr/>
                    <a:lstStyle/>
                    <a:p>
                      <a:pPr algn="r" fontAlgn="b"/>
                      <a:r>
                        <a:rPr lang="en-US" sz="1000" u="none" strike="noStrike" dirty="0">
                          <a:effectLst/>
                        </a:rPr>
                        <a:t>$152,543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a:txBody>
                    <a:bodyPr/>
                    <a:lstStyle/>
                    <a:p>
                      <a:pPr algn="l" fontAlgn="b"/>
                      <a:r>
                        <a:rPr lang="en-US" sz="1000" u="none" strike="noStrike" dirty="0">
                          <a:effectLst/>
                        </a:rPr>
                        <a:t>Thrift Store Sales</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r" fontAlgn="b"/>
                      <a:r>
                        <a:rPr lang="en-US" sz="1000" u="none" strike="noStrike" dirty="0">
                          <a:effectLst/>
                        </a:rPr>
                        <a:t>$257,533 </a:t>
                      </a:r>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c>
                  <a:txBody>
                    <a:bodyPr/>
                    <a:lstStyle/>
                    <a:p>
                      <a:pPr algn="l" fontAlgn="b"/>
                      <a:endParaRPr lang="en-US" sz="1000" b="0" i="0" u="none" strike="noStrike" dirty="0">
                        <a:effectLst/>
                        <a:latin typeface="MS Sans Serif"/>
                      </a:endParaRPr>
                    </a:p>
                  </a:txBody>
                  <a:tcPr marL="9525" marR="9525" marT="9525" marB="0" anchor="b"/>
                </a:tc>
              </a:tr>
              <a:tr h="217499">
                <a:tc gridSpan="2">
                  <a:txBody>
                    <a:bodyPr/>
                    <a:lstStyle/>
                    <a:p>
                      <a:pPr algn="l" fontAlgn="b"/>
                      <a:r>
                        <a:rPr lang="en-US" sz="1000" u="none" strike="noStrike" dirty="0">
                          <a:effectLst/>
                        </a:rPr>
                        <a:t>                  TOTAL INCOME</a:t>
                      </a:r>
                      <a:endParaRPr lang="en-US" sz="1000" b="1" i="0" u="none" strike="noStrike" dirty="0">
                        <a:effectLst/>
                        <a:latin typeface="MS Sans Serif"/>
                      </a:endParaRPr>
                    </a:p>
                  </a:txBody>
                  <a:tcPr marL="9525" marR="9525" marT="9525" marB="0" anchor="b"/>
                </a:tc>
                <a:tc hMerge="1">
                  <a:txBody>
                    <a:bodyPr/>
                    <a:lstStyle/>
                    <a:p>
                      <a:endParaRPr lang="en-US"/>
                    </a:p>
                  </a:txBody>
                  <a:tcPr/>
                </a:tc>
                <a:tc>
                  <a:txBody>
                    <a:bodyPr/>
                    <a:lstStyle/>
                    <a:p>
                      <a:pPr algn="r" fontAlgn="b"/>
                      <a:r>
                        <a:rPr lang="en-US" sz="1000" u="none" strike="noStrike" dirty="0">
                          <a:effectLst/>
                        </a:rPr>
                        <a:t>$</a:t>
                      </a:r>
                      <a:r>
                        <a:rPr lang="en-US" sz="1000" u="none" strike="noStrike" dirty="0" smtClean="0">
                          <a:effectLst/>
                        </a:rPr>
                        <a:t>1,283,516 </a:t>
                      </a:r>
                      <a:endParaRPr lang="en-US" sz="1000" b="1" i="0" u="none" strike="noStrike" dirty="0">
                        <a:effectLst/>
                        <a:latin typeface="MS Sans Serif"/>
                      </a:endParaRPr>
                    </a:p>
                  </a:txBody>
                  <a:tcPr marL="9525" marR="9525" marT="9525" marB="0" anchor="b"/>
                </a:tc>
                <a:tc>
                  <a:txBody>
                    <a:bodyPr/>
                    <a:lstStyle/>
                    <a:p>
                      <a:pPr algn="r" fontAlgn="b"/>
                      <a:r>
                        <a:rPr lang="en-US" sz="1000" u="none" strike="noStrike" dirty="0">
                          <a:effectLst/>
                        </a:rPr>
                        <a:t>$85,000 </a:t>
                      </a:r>
                      <a:endParaRPr lang="en-US" sz="1000" b="1" i="0" u="none" strike="noStrike" dirty="0">
                        <a:effectLst/>
                        <a:latin typeface="MS Sans Serif"/>
                      </a:endParaRPr>
                    </a:p>
                  </a:txBody>
                  <a:tcPr marL="9525" marR="9525" marT="9525" marB="0" anchor="b"/>
                </a:tc>
                <a:tc>
                  <a:txBody>
                    <a:bodyPr/>
                    <a:lstStyle/>
                    <a:p>
                      <a:pPr algn="r" fontAlgn="b"/>
                      <a:r>
                        <a:rPr lang="en-US" sz="1000" u="none" strike="noStrike" dirty="0">
                          <a:effectLst/>
                        </a:rPr>
                        <a:t>$1,288,516 </a:t>
                      </a:r>
                      <a:endParaRPr lang="en-US" sz="1000" b="1" i="0" u="none" strike="noStrike" dirty="0">
                        <a:effectLst/>
                        <a:latin typeface="MS Sans Serif"/>
                      </a:endParaRPr>
                    </a:p>
                  </a:txBody>
                  <a:tcPr marL="9525" marR="9525" marT="9525" marB="0" anchor="b"/>
                </a:tc>
              </a:tr>
            </a:tbl>
          </a:graphicData>
        </a:graphic>
      </p:graphicFrame>
    </p:spTree>
    <p:extLst>
      <p:ext uri="{BB962C8B-B14F-4D97-AF65-F5344CB8AC3E}">
        <p14:creationId xmlns:p14="http://schemas.microsoft.com/office/powerpoint/2010/main" xmlns="" val="1594135628"/>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a:xfrm>
            <a:off x="1435608" y="1447800"/>
            <a:ext cx="7498080" cy="5029200"/>
          </a:xfrm>
        </p:spPr>
        <p:txBody>
          <a:bodyPr>
            <a:normAutofit/>
          </a:bodyPr>
          <a:lstStyle/>
          <a:p>
            <a:pPr lvl="1">
              <a:buFont typeface="Wingdings" panose="05000000000000000000" pitchFamily="2" charset="2"/>
              <a:buChar char="§"/>
            </a:pPr>
            <a:r>
              <a:rPr lang="en-US" b="1" dirty="0" smtClean="0">
                <a:latin typeface="Georgia" panose="02040502050405020303" pitchFamily="18" charset="0"/>
              </a:rPr>
              <a:t>Individuals</a:t>
            </a:r>
          </a:p>
          <a:p>
            <a:pPr lvl="1"/>
            <a:r>
              <a:rPr lang="en-US" sz="2000" dirty="0" smtClean="0">
                <a:latin typeface="Georgia" panose="02040502050405020303" pitchFamily="18" charset="0"/>
              </a:rPr>
              <a:t>Annual Fund</a:t>
            </a:r>
          </a:p>
          <a:p>
            <a:pPr lvl="1"/>
            <a:r>
              <a:rPr lang="en-US" sz="2000" dirty="0" smtClean="0">
                <a:latin typeface="Georgia" panose="02040502050405020303" pitchFamily="18" charset="0"/>
              </a:rPr>
              <a:t>Online giving – Digital Media</a:t>
            </a:r>
          </a:p>
          <a:p>
            <a:pPr lvl="1"/>
            <a:r>
              <a:rPr lang="en-US" sz="2000" dirty="0" smtClean="0">
                <a:latin typeface="Georgia" panose="02040502050405020303" pitchFamily="18" charset="0"/>
              </a:rPr>
              <a:t>Special Events</a:t>
            </a:r>
          </a:p>
          <a:p>
            <a:pPr lvl="1"/>
            <a:r>
              <a:rPr lang="en-US" sz="2000" dirty="0" smtClean="0">
                <a:latin typeface="Georgia" panose="02040502050405020303" pitchFamily="18" charset="0"/>
              </a:rPr>
              <a:t>Bequests</a:t>
            </a:r>
          </a:p>
          <a:p>
            <a:pPr lvl="1"/>
            <a:r>
              <a:rPr lang="en-US" sz="2000" dirty="0" smtClean="0">
                <a:latin typeface="Georgia" panose="02040502050405020303" pitchFamily="18" charset="0"/>
              </a:rPr>
              <a:t>Stock </a:t>
            </a:r>
          </a:p>
          <a:p>
            <a:pPr lvl="1"/>
            <a:endParaRPr lang="en-US" sz="2000" dirty="0" smtClean="0">
              <a:latin typeface="Georgia" panose="02040502050405020303" pitchFamily="18" charset="0"/>
            </a:endParaRPr>
          </a:p>
          <a:p>
            <a:pPr lvl="1"/>
            <a:endParaRPr lang="en-US" sz="2400" dirty="0" smtClean="0"/>
          </a:p>
          <a:p>
            <a:pPr lvl="1"/>
            <a:endParaRPr lang="en-US" sz="2400" dirty="0" smtClean="0"/>
          </a:p>
          <a:p>
            <a:pPr lvl="1"/>
            <a:endParaRPr lang="en-US" sz="2400" dirty="0" smtClean="0">
              <a:latin typeface="Georgia" panose="02040502050405020303" pitchFamily="18" charset="0"/>
            </a:endParaRPr>
          </a:p>
          <a:p>
            <a:pPr lvl="1"/>
            <a:endParaRPr lang="en-US" sz="2400" dirty="0" smtClean="0"/>
          </a:p>
          <a:p>
            <a:pPr marL="402336" lvl="1" indent="0">
              <a:buNone/>
            </a:pPr>
            <a:endParaRPr lang="en-US" sz="2400" dirty="0" smtClean="0"/>
          </a:p>
          <a:p>
            <a:pPr lvl="1"/>
            <a:endParaRPr lang="en-US" sz="2400"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10604426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1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6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600"/>
                            </p:stCondLst>
                            <p:childTnLst>
                              <p:par>
                                <p:cTn id="30" presetID="2" presetClass="entr" presetSubtype="2"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Individual Giving</a:t>
            </a:r>
            <a:endParaRPr lang="en-US" dirty="0"/>
          </a:p>
        </p:txBody>
      </p:sp>
      <p:sp>
        <p:nvSpPr>
          <p:cNvPr id="3" name="Content Placeholder 2"/>
          <p:cNvSpPr>
            <a:spLocks noGrp="1"/>
          </p:cNvSpPr>
          <p:nvPr>
            <p:ph idx="1"/>
          </p:nvPr>
        </p:nvSpPr>
        <p:spPr/>
        <p:txBody>
          <a:bodyPr>
            <a:normAutofit fontScale="70000" lnSpcReduction="20000"/>
          </a:bodyPr>
          <a:lstStyle/>
          <a:p>
            <a:r>
              <a:rPr lang="en-US" sz="3100" dirty="0" smtClean="0">
                <a:latin typeface="Georgia" panose="02040502050405020303" pitchFamily="18" charset="0"/>
              </a:rPr>
              <a:t>Use Social Media / Blogs / Pictures / Stories</a:t>
            </a:r>
          </a:p>
          <a:p>
            <a:pPr marL="82296" indent="0">
              <a:buNone/>
            </a:pPr>
            <a:endParaRPr lang="en-US" sz="3100" dirty="0" smtClean="0">
              <a:latin typeface="Georgia" panose="02040502050405020303" pitchFamily="18" charset="0"/>
            </a:endParaRPr>
          </a:p>
          <a:p>
            <a:r>
              <a:rPr lang="en-US" sz="3100" dirty="0" smtClean="0">
                <a:latin typeface="Georgia" panose="02040502050405020303" pitchFamily="18" charset="0"/>
              </a:rPr>
              <a:t>Events / Tours</a:t>
            </a:r>
          </a:p>
          <a:p>
            <a:pPr marL="82296" indent="0">
              <a:buNone/>
            </a:pPr>
            <a:endParaRPr lang="en-US" sz="3100" dirty="0">
              <a:latin typeface="Georgia" panose="02040502050405020303" pitchFamily="18" charset="0"/>
            </a:endParaRPr>
          </a:p>
          <a:p>
            <a:r>
              <a:rPr lang="en-US" sz="3100" dirty="0" smtClean="0">
                <a:latin typeface="Georgia" panose="02040502050405020303" pitchFamily="18" charset="0"/>
              </a:rPr>
              <a:t>Annual Campaign / Direct Mailing</a:t>
            </a:r>
          </a:p>
          <a:p>
            <a:endParaRPr lang="en-US" sz="3100" dirty="0" smtClean="0">
              <a:latin typeface="Georgia" panose="02040502050405020303" pitchFamily="18" charset="0"/>
            </a:endParaRPr>
          </a:p>
          <a:p>
            <a:r>
              <a:rPr lang="en-US" sz="3100" dirty="0" smtClean="0">
                <a:latin typeface="Georgia" panose="02040502050405020303" pitchFamily="18" charset="0"/>
              </a:rPr>
              <a:t>GA </a:t>
            </a:r>
            <a:r>
              <a:rPr lang="en-US" sz="3100" dirty="0">
                <a:latin typeface="Georgia" panose="02040502050405020303" pitchFamily="18" charset="0"/>
              </a:rPr>
              <a:t>State Merit </a:t>
            </a:r>
            <a:r>
              <a:rPr lang="en-US" sz="3100" dirty="0" smtClean="0">
                <a:latin typeface="Georgia" panose="02040502050405020303" pitchFamily="18" charset="0"/>
              </a:rPr>
              <a:t>Campaign</a:t>
            </a:r>
          </a:p>
          <a:p>
            <a:endParaRPr lang="en-US" sz="3100" dirty="0" smtClean="0">
              <a:latin typeface="Georgia" panose="02040502050405020303" pitchFamily="18" charset="0"/>
            </a:endParaRPr>
          </a:p>
          <a:p>
            <a:r>
              <a:rPr lang="en-US" sz="3100" dirty="0" smtClean="0">
                <a:latin typeface="Georgia" panose="02040502050405020303" pitchFamily="18" charset="0"/>
              </a:rPr>
              <a:t>Combined </a:t>
            </a:r>
            <a:r>
              <a:rPr lang="en-US" sz="3100" dirty="0">
                <a:latin typeface="Georgia" panose="02040502050405020303" pitchFamily="18" charset="0"/>
              </a:rPr>
              <a:t>Federal Campaign “Under 5% Overhead” Federation</a:t>
            </a:r>
          </a:p>
          <a:p>
            <a:pPr marL="82296" indent="0">
              <a:buNone/>
            </a:pPr>
            <a:endParaRPr lang="en-US" sz="3100" dirty="0" smtClean="0">
              <a:latin typeface="Georgia" panose="02040502050405020303" pitchFamily="18" charset="0"/>
            </a:endParaRPr>
          </a:p>
          <a:p>
            <a:r>
              <a:rPr lang="en-US" sz="3100" dirty="0" smtClean="0">
                <a:latin typeface="Georgia" panose="02040502050405020303" pitchFamily="18" charset="0"/>
              </a:rPr>
              <a:t>Friend Raising / Board Development</a:t>
            </a:r>
          </a:p>
          <a:p>
            <a:endParaRPr lang="en-US" sz="3100" dirty="0">
              <a:latin typeface="Georgia" panose="02040502050405020303" pitchFamily="18" charset="0"/>
            </a:endParaRPr>
          </a:p>
          <a:p>
            <a:r>
              <a:rPr lang="en-US" sz="3100" dirty="0" smtClean="0">
                <a:latin typeface="Georgia" panose="02040502050405020303" pitchFamily="18" charset="0"/>
              </a:rPr>
              <a:t>Estate Planning</a:t>
            </a:r>
          </a:p>
          <a:p>
            <a:pPr marL="82296" indent="0">
              <a:buNone/>
            </a:pPr>
            <a:endParaRPr lang="en-US" dirty="0" smtClean="0"/>
          </a:p>
        </p:txBody>
      </p:sp>
    </p:spTree>
    <p:extLst>
      <p:ext uri="{BB962C8B-B14F-4D97-AF65-F5344CB8AC3E}">
        <p14:creationId xmlns:p14="http://schemas.microsoft.com/office/powerpoint/2010/main" xmlns="" val="188600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1000"/>
                                        <p:tgtEl>
                                          <p:spTgt spid="3">
                                            <p:txEl>
                                              <p:pRg st="10" end="10"/>
                                            </p:txEl>
                                          </p:spTgt>
                                        </p:tgtEl>
                                      </p:cBhvr>
                                    </p:animEffect>
                                    <p:anim calcmode="lin" valueType="num">
                                      <p:cBhvr>
                                        <p:cTn id="3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1000"/>
                                        <p:tgtEl>
                                          <p:spTgt spid="3">
                                            <p:txEl>
                                              <p:pRg st="12" end="12"/>
                                            </p:txEl>
                                          </p:spTgt>
                                        </p:tgtEl>
                                      </p:cBhvr>
                                    </p:animEffect>
                                    <p:anim calcmode="lin" valueType="num">
                                      <p:cBhvr>
                                        <p:cTn id="4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Individual Giving</a:t>
            </a:r>
            <a:endParaRPr lang="en-US" dirty="0"/>
          </a:p>
        </p:txBody>
      </p:sp>
      <p:sp>
        <p:nvSpPr>
          <p:cNvPr id="3" name="Content Placeholder 2"/>
          <p:cNvSpPr>
            <a:spLocks noGrp="1"/>
          </p:cNvSpPr>
          <p:nvPr>
            <p:ph idx="1"/>
          </p:nvPr>
        </p:nvSpPr>
        <p:spPr/>
        <p:txBody>
          <a:bodyPr>
            <a:normAutofit/>
          </a:bodyPr>
          <a:lstStyle/>
          <a:p>
            <a:r>
              <a:rPr lang="en-US" sz="2400" dirty="0">
                <a:latin typeface="Georgia" panose="02040502050405020303" pitchFamily="18" charset="0"/>
              </a:rPr>
              <a:t>Contact – Cultivate</a:t>
            </a:r>
          </a:p>
          <a:p>
            <a:endParaRPr lang="en-US" sz="2400" dirty="0">
              <a:latin typeface="Georgia" panose="02040502050405020303" pitchFamily="18" charset="0"/>
            </a:endParaRPr>
          </a:p>
          <a:p>
            <a:r>
              <a:rPr lang="en-US" sz="2400" dirty="0">
                <a:latin typeface="Georgia" panose="02040502050405020303" pitchFamily="18" charset="0"/>
              </a:rPr>
              <a:t>Demonstrate Leadership – Partnerships</a:t>
            </a:r>
          </a:p>
          <a:p>
            <a:endParaRPr lang="en-US" sz="2400" dirty="0">
              <a:latin typeface="Georgia" panose="02040502050405020303" pitchFamily="18" charset="0"/>
            </a:endParaRPr>
          </a:p>
          <a:p>
            <a:r>
              <a:rPr lang="en-US" sz="2400" dirty="0">
                <a:latin typeface="Georgia" panose="02040502050405020303" pitchFamily="18" charset="0"/>
              </a:rPr>
              <a:t>Good Reporting of Outputs/Outcomes</a:t>
            </a:r>
          </a:p>
          <a:p>
            <a:endParaRPr lang="en-US" sz="2400" dirty="0">
              <a:latin typeface="Georgia" panose="02040502050405020303" pitchFamily="18" charset="0"/>
            </a:endParaRPr>
          </a:p>
          <a:p>
            <a:r>
              <a:rPr lang="en-US" sz="2400" dirty="0">
                <a:latin typeface="Georgia" panose="02040502050405020303" pitchFamily="18" charset="0"/>
              </a:rPr>
              <a:t>Satisfaction Surveys</a:t>
            </a:r>
          </a:p>
          <a:p>
            <a:endParaRPr lang="en-US" sz="2400" dirty="0">
              <a:latin typeface="Georgia" panose="02040502050405020303" pitchFamily="18" charset="0"/>
            </a:endParaRPr>
          </a:p>
          <a:p>
            <a:r>
              <a:rPr lang="en-US" sz="2400" dirty="0">
                <a:latin typeface="Georgia" panose="02040502050405020303" pitchFamily="18" charset="0"/>
              </a:rPr>
              <a:t>Get Rated by Charity Navigator (4 stars)</a:t>
            </a:r>
          </a:p>
          <a:p>
            <a:pPr marL="82296" indent="0">
              <a:buNone/>
            </a:pPr>
            <a:endParaRPr lang="en-US" sz="2400" dirty="0" smtClean="0">
              <a:latin typeface="Georgia" panose="02040502050405020303" pitchFamily="18" charset="0"/>
            </a:endParaRPr>
          </a:p>
        </p:txBody>
      </p:sp>
    </p:spTree>
    <p:extLst>
      <p:ext uri="{BB962C8B-B14F-4D97-AF65-F5344CB8AC3E}">
        <p14:creationId xmlns:p14="http://schemas.microsoft.com/office/powerpoint/2010/main" xmlns="" val="4014417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arn(inVertical)">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spcAft>
                <a:spcPts val="1200"/>
              </a:spcAft>
            </a:pPr>
            <a:r>
              <a:rPr lang="en-US" dirty="0" smtClean="0"/>
              <a:t>Preferred Giving Channels</a:t>
            </a:r>
            <a:endParaRPr lang="en-US" sz="2000" dirty="0">
              <a:solidFill>
                <a:srgbClr val="343434"/>
              </a:solidFill>
            </a:endParaRPr>
          </a:p>
        </p:txBody>
      </p:sp>
      <p:sp>
        <p:nvSpPr>
          <p:cNvPr id="3" name="Slide Number Placeholder 2"/>
          <p:cNvSpPr>
            <a:spLocks noGrp="1"/>
          </p:cNvSpPr>
          <p:nvPr>
            <p:ph type="sldNum" sz="quarter" idx="10"/>
          </p:nvPr>
        </p:nvSpPr>
        <p:spPr/>
        <p:txBody>
          <a:bodyPr/>
          <a:lstStyle/>
          <a:p>
            <a:pPr>
              <a:defRPr/>
            </a:pPr>
            <a:fld id="{70C58621-7834-41E7-902C-AF49D37DE424}" type="slidenum">
              <a:rPr lang="en-US" smtClean="0"/>
              <a:pPr>
                <a:defRPr/>
              </a:pPr>
              <a:t>14</a:t>
            </a:fld>
            <a:endParaRPr lang="en-US" dirty="0"/>
          </a:p>
        </p:txBody>
      </p:sp>
      <p:pic>
        <p:nvPicPr>
          <p:cNvPr id="4099"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908826"/>
            <a:ext cx="7754157" cy="4361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838001" y="6051358"/>
            <a:ext cx="8178800" cy="246221"/>
          </a:xfrm>
          <a:prstGeom prst="rect">
            <a:avLst/>
          </a:prstGeom>
        </p:spPr>
        <p:txBody>
          <a:bodyPr wrap="square">
            <a:spAutoFit/>
          </a:bodyPr>
          <a:lstStyle/>
          <a:p>
            <a:pPr algn="l"/>
            <a:r>
              <a:rPr lang="en-US" sz="1000" dirty="0">
                <a:latin typeface="Calibri"/>
              </a:rPr>
              <a:t>Source: Grizzard’s DonorGraphics</a:t>
            </a:r>
            <a:r>
              <a:rPr lang="en-US" sz="1000" baseline="30000" dirty="0">
                <a:latin typeface="Calibri"/>
              </a:rPr>
              <a:t>TM </a:t>
            </a:r>
            <a:r>
              <a:rPr lang="en-US" sz="1000" dirty="0">
                <a:latin typeface="Calibri"/>
              </a:rPr>
              <a:t>media usage study, </a:t>
            </a:r>
            <a:r>
              <a:rPr lang="en-US" sz="1000" dirty="0" smtClean="0">
                <a:latin typeface="Calibri"/>
              </a:rPr>
              <a:t>2014. Base: US Donors (online adults who are 12-month active donors) (n=1,531).</a:t>
            </a:r>
          </a:p>
        </p:txBody>
      </p:sp>
      <p:sp>
        <p:nvSpPr>
          <p:cNvPr id="7" name="Rectangle 6"/>
          <p:cNvSpPr/>
          <p:nvPr/>
        </p:nvSpPr>
        <p:spPr>
          <a:xfrm>
            <a:off x="860283" y="1247107"/>
            <a:ext cx="7907708" cy="1323439"/>
          </a:xfrm>
          <a:prstGeom prst="rect">
            <a:avLst/>
          </a:prstGeom>
        </p:spPr>
        <p:txBody>
          <a:bodyPr wrap="square">
            <a:spAutoFit/>
          </a:bodyPr>
          <a:lstStyle/>
          <a:p>
            <a:pPr algn="l"/>
            <a:r>
              <a:rPr lang="en-US" sz="2000" dirty="0">
                <a:solidFill>
                  <a:srgbClr val="343434"/>
                </a:solidFill>
                <a:latin typeface="Calibri"/>
                <a:cs typeface="Calibri"/>
              </a:rPr>
              <a:t>Online is now the top preferred method of donation, </a:t>
            </a:r>
            <a:r>
              <a:rPr lang="en-US" sz="2000" dirty="0" smtClean="0">
                <a:solidFill>
                  <a:srgbClr val="343434"/>
                </a:solidFill>
                <a:latin typeface="Calibri"/>
                <a:cs typeface="Calibri"/>
              </a:rPr>
              <a:t/>
            </a:r>
            <a:br>
              <a:rPr lang="en-US" sz="2000" dirty="0" smtClean="0">
                <a:solidFill>
                  <a:srgbClr val="343434"/>
                </a:solidFill>
                <a:latin typeface="Calibri"/>
                <a:cs typeface="Calibri"/>
              </a:rPr>
            </a:br>
            <a:r>
              <a:rPr lang="en-US" sz="2000" dirty="0" smtClean="0">
                <a:solidFill>
                  <a:srgbClr val="343434"/>
                </a:solidFill>
                <a:latin typeface="Calibri"/>
                <a:cs typeface="Calibri"/>
              </a:rPr>
              <a:t>eclipsing </a:t>
            </a:r>
            <a:r>
              <a:rPr lang="en-US" sz="2000" dirty="0">
                <a:solidFill>
                  <a:srgbClr val="343434"/>
                </a:solidFill>
                <a:latin typeface="Calibri"/>
                <a:cs typeface="Calibri"/>
              </a:rPr>
              <a:t>mail . . .</a:t>
            </a:r>
            <a:br>
              <a:rPr lang="en-US" sz="2000" dirty="0">
                <a:solidFill>
                  <a:srgbClr val="343434"/>
                </a:solidFill>
                <a:latin typeface="Calibri"/>
                <a:cs typeface="Calibri"/>
              </a:rPr>
            </a:br>
            <a:r>
              <a:rPr lang="en-US" sz="2000" dirty="0">
                <a:solidFill>
                  <a:srgbClr val="343434"/>
                </a:solidFill>
                <a:latin typeface="Calibri"/>
                <a:cs typeface="Calibri"/>
              </a:rPr>
              <a:t/>
            </a:r>
            <a:br>
              <a:rPr lang="en-US" sz="2000" dirty="0">
                <a:solidFill>
                  <a:srgbClr val="343434"/>
                </a:solidFill>
                <a:latin typeface="Calibri"/>
                <a:cs typeface="Calibri"/>
              </a:rPr>
            </a:br>
            <a:endParaRPr lang="en-US" sz="2000" dirty="0">
              <a:latin typeface="Calibri"/>
              <a:cs typeface="Calibri"/>
            </a:endParaRPr>
          </a:p>
        </p:txBody>
      </p:sp>
    </p:spTree>
    <p:extLst>
      <p:ext uri="{BB962C8B-B14F-4D97-AF65-F5344CB8AC3E}">
        <p14:creationId xmlns:p14="http://schemas.microsoft.com/office/powerpoint/2010/main" xmlns="" val="426097314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Maximizing Digital Strategy &amp; Impact…</a:t>
            </a:r>
            <a:endParaRPr lang="en-US" b="1" dirty="0"/>
          </a:p>
        </p:txBody>
      </p:sp>
      <p:sp>
        <p:nvSpPr>
          <p:cNvPr id="3" name="Slide Number Placeholder 2"/>
          <p:cNvSpPr>
            <a:spLocks noGrp="1"/>
          </p:cNvSpPr>
          <p:nvPr>
            <p:ph type="sldNum" sz="quarter" idx="10"/>
          </p:nvPr>
        </p:nvSpPr>
        <p:spPr/>
        <p:txBody>
          <a:bodyPr/>
          <a:lstStyle/>
          <a:p>
            <a:pPr>
              <a:defRPr/>
            </a:pPr>
            <a:fld id="{A5C67BBE-8C68-44D0-A755-46D0C3231AF4}" type="slidenum">
              <a:rPr lang="en-US" smtClean="0"/>
              <a:pPr>
                <a:defRPr/>
              </a:pPr>
              <a:t>15</a:t>
            </a:fld>
            <a:endParaRPr lang="en-US" dirty="0"/>
          </a:p>
        </p:txBody>
      </p:sp>
      <p:sp>
        <p:nvSpPr>
          <p:cNvPr id="4" name="Rectangle 3"/>
          <p:cNvSpPr/>
          <p:nvPr/>
        </p:nvSpPr>
        <p:spPr>
          <a:xfrm>
            <a:off x="807522" y="1888706"/>
            <a:ext cx="7813964" cy="3693319"/>
          </a:xfrm>
          <a:prstGeom prst="rect">
            <a:avLst/>
          </a:prstGeom>
        </p:spPr>
        <p:txBody>
          <a:bodyPr wrap="square">
            <a:spAutoFit/>
          </a:bodyPr>
          <a:lstStyle/>
          <a:p>
            <a:pPr marL="457200" indent="-457200" algn="l">
              <a:buFont typeface="Arial" panose="020B0604020202020204" pitchFamily="34" charset="0"/>
              <a:buChar char="•"/>
            </a:pPr>
            <a:r>
              <a:rPr lang="en-US" b="1" i="1" u="sng" dirty="0" smtClean="0">
                <a:latin typeface="Georgia" panose="02040502050405020303" pitchFamily="18" charset="0"/>
              </a:rPr>
              <a:t>5 email solicitation series</a:t>
            </a:r>
            <a:r>
              <a:rPr lang="en-US" b="1" dirty="0" smtClean="0">
                <a:latin typeface="Georgia" panose="02040502050405020303" pitchFamily="18" charset="0"/>
              </a:rPr>
              <a:t> </a:t>
            </a:r>
            <a:r>
              <a:rPr lang="en-US" dirty="0" smtClean="0">
                <a:latin typeface="Georgia" panose="02040502050405020303" pitchFamily="18" charset="0"/>
              </a:rPr>
              <a:t>focused </a:t>
            </a:r>
            <a:r>
              <a:rPr lang="en-US" dirty="0">
                <a:latin typeface="Georgia" panose="02040502050405020303" pitchFamily="18" charset="0"/>
              </a:rPr>
              <a:t>on the matching grant </a:t>
            </a:r>
            <a:r>
              <a:rPr lang="en-US" dirty="0" smtClean="0">
                <a:latin typeface="Georgia" panose="02040502050405020303" pitchFamily="18" charset="0"/>
              </a:rPr>
              <a:t>&amp; </a:t>
            </a:r>
            <a:r>
              <a:rPr lang="en-US" dirty="0">
                <a:latin typeface="Georgia" panose="02040502050405020303" pitchFamily="18" charset="0"/>
              </a:rPr>
              <a:t>created urgency to give at </a:t>
            </a:r>
            <a:r>
              <a:rPr lang="en-US" dirty="0" smtClean="0">
                <a:latin typeface="Georgia" panose="02040502050405020303" pitchFamily="18" charset="0"/>
              </a:rPr>
              <a:t>year-end </a:t>
            </a:r>
          </a:p>
          <a:p>
            <a:pPr algn="l"/>
            <a:r>
              <a:rPr lang="en-US" dirty="0" smtClean="0">
                <a:latin typeface="Georgia" panose="02040502050405020303" pitchFamily="18" charset="0"/>
              </a:rPr>
              <a:t> </a:t>
            </a:r>
          </a:p>
          <a:p>
            <a:pPr marL="457200" indent="-457200" algn="l">
              <a:buFont typeface="Arial" panose="020B0604020202020204" pitchFamily="34" charset="0"/>
              <a:buChar char="•"/>
            </a:pPr>
            <a:r>
              <a:rPr lang="en-US" b="1" i="1" dirty="0" smtClean="0">
                <a:latin typeface="Georgia" panose="02040502050405020303" pitchFamily="18" charset="0"/>
              </a:rPr>
              <a:t>Homepage </a:t>
            </a:r>
            <a:r>
              <a:rPr lang="en-US" b="1" i="1" dirty="0">
                <a:latin typeface="Georgia" panose="02040502050405020303" pitchFamily="18" charset="0"/>
              </a:rPr>
              <a:t>banner </a:t>
            </a:r>
            <a:r>
              <a:rPr lang="en-US" dirty="0" smtClean="0">
                <a:latin typeface="Georgia" panose="02040502050405020303" pitchFamily="18" charset="0"/>
              </a:rPr>
              <a:t>was </a:t>
            </a:r>
            <a:r>
              <a:rPr lang="en-US" dirty="0">
                <a:latin typeface="Georgia" panose="02040502050405020303" pitchFamily="18" charset="0"/>
              </a:rPr>
              <a:t>added into </a:t>
            </a:r>
            <a:r>
              <a:rPr lang="en-US" dirty="0" smtClean="0">
                <a:latin typeface="Georgia" panose="02040502050405020303" pitchFamily="18" charset="0"/>
              </a:rPr>
              <a:t>current </a:t>
            </a:r>
            <a:r>
              <a:rPr lang="en-US" dirty="0">
                <a:latin typeface="Georgia" panose="02040502050405020303" pitchFamily="18" charset="0"/>
              </a:rPr>
              <a:t>rotating </a:t>
            </a:r>
            <a:r>
              <a:rPr lang="en-US" dirty="0" smtClean="0">
                <a:latin typeface="Georgia" panose="02040502050405020303" pitchFamily="18" charset="0"/>
              </a:rPr>
              <a:t>banners (1st </a:t>
            </a:r>
            <a:r>
              <a:rPr lang="en-US" dirty="0">
                <a:latin typeface="Georgia" panose="02040502050405020303" pitchFamily="18" charset="0"/>
              </a:rPr>
              <a:t>position)  </a:t>
            </a:r>
            <a:endParaRPr lang="en-US" dirty="0" smtClean="0">
              <a:latin typeface="Georgia" panose="02040502050405020303" pitchFamily="18" charset="0"/>
            </a:endParaRPr>
          </a:p>
          <a:p>
            <a:pPr marL="457200" indent="-457200" algn="l">
              <a:buFont typeface="Arial" panose="020B0604020202020204" pitchFamily="34" charset="0"/>
              <a:buChar char="•"/>
            </a:pPr>
            <a:endParaRPr lang="en-US" dirty="0" smtClean="0">
              <a:latin typeface="Georgia" panose="02040502050405020303" pitchFamily="18" charset="0"/>
            </a:endParaRPr>
          </a:p>
          <a:p>
            <a:pPr marL="457200" indent="-457200">
              <a:buFont typeface="Arial" panose="020B0604020202020204" pitchFamily="34" charset="0"/>
              <a:buChar char="•"/>
            </a:pPr>
            <a:r>
              <a:rPr lang="en-US" b="1" i="1" dirty="0" smtClean="0">
                <a:latin typeface="Georgia" panose="02040502050405020303" pitchFamily="18" charset="0"/>
              </a:rPr>
              <a:t>A light </a:t>
            </a:r>
            <a:r>
              <a:rPr lang="en-US" b="1" i="1" dirty="0">
                <a:latin typeface="Georgia" panose="02040502050405020303" pitchFamily="18" charset="0"/>
              </a:rPr>
              <a:t>box </a:t>
            </a:r>
            <a:r>
              <a:rPr lang="en-US" dirty="0">
                <a:latin typeface="Georgia" panose="02040502050405020303" pitchFamily="18" charset="0"/>
              </a:rPr>
              <a:t>with a pop‐up feature that activated as soon as the homepage was </a:t>
            </a:r>
            <a:r>
              <a:rPr lang="en-US" dirty="0" smtClean="0">
                <a:latin typeface="Georgia" panose="02040502050405020303" pitchFamily="18" charset="0"/>
              </a:rPr>
              <a:t>loaded.</a:t>
            </a:r>
            <a:r>
              <a:rPr lang="en-US" dirty="0">
                <a:latin typeface="Georgia" panose="02040502050405020303" pitchFamily="18" charset="0"/>
              </a:rPr>
              <a:t> </a:t>
            </a:r>
            <a:r>
              <a:rPr lang="en-US" dirty="0" smtClean="0">
                <a:latin typeface="Georgia" panose="02040502050405020303" pitchFamily="18" charset="0"/>
              </a:rPr>
              <a:t>..a </a:t>
            </a:r>
            <a:r>
              <a:rPr lang="en-US" dirty="0">
                <a:latin typeface="Georgia" panose="02040502050405020303" pitchFamily="18" charset="0"/>
              </a:rPr>
              <a:t>short call to action, requesting a donation and mentioning that the gift would be </a:t>
            </a:r>
            <a:r>
              <a:rPr lang="en-US" dirty="0" smtClean="0">
                <a:latin typeface="Georgia" panose="02040502050405020303" pitchFamily="18" charset="0"/>
              </a:rPr>
              <a:t>doubled</a:t>
            </a:r>
          </a:p>
          <a:p>
            <a:pPr marL="457200" indent="-457200">
              <a:buFont typeface="Arial" panose="020B0604020202020204" pitchFamily="34" charset="0"/>
              <a:buChar char="•"/>
            </a:pPr>
            <a:endParaRPr lang="en-US" dirty="0" smtClean="0">
              <a:latin typeface="Georgia" panose="02040502050405020303" pitchFamily="18" charset="0"/>
            </a:endParaRPr>
          </a:p>
          <a:p>
            <a:pPr marL="457200" indent="-457200">
              <a:buFont typeface="Arial" panose="020B0604020202020204" pitchFamily="34" charset="0"/>
              <a:buChar char="•"/>
            </a:pPr>
            <a:r>
              <a:rPr lang="en-US" dirty="0" smtClean="0">
                <a:latin typeface="Georgia" panose="02040502050405020303" pitchFamily="18" charset="0"/>
              </a:rPr>
              <a:t>Facebook posts were focused during December</a:t>
            </a:r>
          </a:p>
          <a:p>
            <a:pPr marL="457200" indent="-457200">
              <a:buFont typeface="Arial" panose="020B0604020202020204" pitchFamily="34" charset="0"/>
              <a:buChar char="•"/>
            </a:pPr>
            <a:endParaRPr lang="en-US" dirty="0" smtClean="0">
              <a:latin typeface="Georgia" panose="02040502050405020303" pitchFamily="18" charset="0"/>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xmlns="" val="179641044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anim calcmode="lin" valueType="num">
                                      <p:cBhvr>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anim calcmode="lin" valueType="num">
                                      <p:cBhvr>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anim calcmode="lin" valueType="num">
                                      <p:cBhvr>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2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anim calcmode="lin" valueType="num">
                                      <p:cBhvr>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smtClean="0"/>
              <a:t>Help Deliver Hope, Independence and Freedom </a:t>
            </a:r>
            <a:br>
              <a:rPr lang="en-US" sz="3600" b="1" dirty="0" smtClean="0"/>
            </a:br>
            <a:r>
              <a:rPr lang="en-US" sz="3600" b="1" dirty="0" smtClean="0"/>
              <a:t>Digital Campaign</a:t>
            </a:r>
            <a:endParaRPr lang="en-US" sz="3600" b="1" dirty="0"/>
          </a:p>
        </p:txBody>
      </p:sp>
      <p:sp>
        <p:nvSpPr>
          <p:cNvPr id="5" name="Content Placeholder 4"/>
          <p:cNvSpPr>
            <a:spLocks noGrp="1"/>
          </p:cNvSpPr>
          <p:nvPr>
            <p:ph idx="1"/>
          </p:nvPr>
        </p:nvSpPr>
        <p:spPr/>
        <p:txBody>
          <a:bodyPr/>
          <a:lstStyle/>
          <a:p>
            <a:pPr marL="457200" indent="-457200"/>
            <a:endParaRPr lang="en-US" dirty="0" smtClean="0"/>
          </a:p>
          <a:p>
            <a:pPr marL="457200" indent="-457200"/>
            <a:r>
              <a:rPr lang="en-US" sz="2000" dirty="0" smtClean="0">
                <a:latin typeface="Georgia" panose="02040502050405020303" pitchFamily="18" charset="0"/>
              </a:rPr>
              <a:t>$</a:t>
            </a:r>
            <a:r>
              <a:rPr lang="en-US" sz="2000" dirty="0">
                <a:latin typeface="Georgia" panose="02040502050405020303" pitchFamily="18" charset="0"/>
              </a:rPr>
              <a:t>30,000 Matching Gift, from a Foundation</a:t>
            </a:r>
          </a:p>
          <a:p>
            <a:pPr marL="457200" indent="-457200"/>
            <a:r>
              <a:rPr lang="en-US" sz="2000" dirty="0">
                <a:latin typeface="Georgia" panose="02040502050405020303" pitchFamily="18" charset="0"/>
              </a:rPr>
              <a:t>$24,000 from digital friends </a:t>
            </a:r>
          </a:p>
          <a:p>
            <a:pPr marL="457200" indent="-457200"/>
            <a:r>
              <a:rPr lang="en-US" sz="2000" dirty="0">
                <a:latin typeface="Georgia" panose="02040502050405020303" pitchFamily="18" charset="0"/>
              </a:rPr>
              <a:t>$10,000 Match from a 2</a:t>
            </a:r>
            <a:r>
              <a:rPr lang="en-US" sz="2000" baseline="30000" dirty="0">
                <a:latin typeface="Georgia" panose="02040502050405020303" pitchFamily="18" charset="0"/>
              </a:rPr>
              <a:t>nd</a:t>
            </a:r>
            <a:r>
              <a:rPr lang="en-US" sz="2000" dirty="0">
                <a:latin typeface="Georgia" panose="02040502050405020303" pitchFamily="18" charset="0"/>
              </a:rPr>
              <a:t> Foundation </a:t>
            </a:r>
          </a:p>
          <a:p>
            <a:pPr marL="457200" indent="-457200"/>
            <a:r>
              <a:rPr lang="en-US" sz="2000" dirty="0" smtClean="0">
                <a:latin typeface="Georgia" panose="02040502050405020303" pitchFamily="18" charset="0"/>
              </a:rPr>
              <a:t>Facebook posts</a:t>
            </a:r>
          </a:p>
          <a:p>
            <a:pPr marL="457200" indent="-457200"/>
            <a:r>
              <a:rPr lang="en-US" sz="2000" b="1" dirty="0" smtClean="0">
                <a:latin typeface="Georgia" panose="02040502050405020303" pitchFamily="18" charset="0"/>
              </a:rPr>
              <a:t>Total </a:t>
            </a:r>
            <a:r>
              <a:rPr lang="en-US" sz="2000" b="1" dirty="0">
                <a:latin typeface="Georgia" panose="02040502050405020303" pitchFamily="18" charset="0"/>
              </a:rPr>
              <a:t>$64,000</a:t>
            </a:r>
          </a:p>
          <a:p>
            <a:endParaRPr lang="en-US" dirty="0"/>
          </a:p>
        </p:txBody>
      </p:sp>
    </p:spTree>
    <p:extLst>
      <p:ext uri="{BB962C8B-B14F-4D97-AF65-F5344CB8AC3E}">
        <p14:creationId xmlns:p14="http://schemas.microsoft.com/office/powerpoint/2010/main" xmlns="" val="224832450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anim calcmode="lin" valueType="num">
                                      <p:cBhvr>
                                        <p:cTn id="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anim calcmode="lin" valueType="num">
                                      <p:cBhvr>
                                        <p:cTn id="1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anim calcmode="lin" valueType="num">
                                      <p:cBhvr>
                                        <p:cTn id="2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anim calcmode="lin" valueType="num">
                                      <p:cBhvr>
                                        <p:cTn id="2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anim calcmode="lin" valueType="num">
                                      <p:cBhvr>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Matching Gift Digital Campaign </a:t>
            </a:r>
            <a:br>
              <a:rPr lang="en-US" dirty="0" smtClean="0"/>
            </a:br>
            <a:r>
              <a:rPr lang="en-US" dirty="0" smtClean="0"/>
              <a:t>Light Box</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468" y="1600200"/>
            <a:ext cx="5001064"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064878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Matching gift +5 emails + Light Box=$62,419.00</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468" y="1600200"/>
            <a:ext cx="5001064"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829050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Post</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7887" y="2001044"/>
            <a:ext cx="4848225" cy="3724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91990682"/>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4294967295"/>
          </p:nvPr>
        </p:nvSpPr>
        <p:spPr>
          <a:xfrm>
            <a:off x="2743200" y="1447800"/>
            <a:ext cx="6019800" cy="4419600"/>
          </a:xfrm>
          <a:prstGeom prst="rect">
            <a:avLst/>
          </a:prstGeom>
        </p:spPr>
        <p:txBody>
          <a:bodyPr/>
          <a:lstStyle/>
          <a:p>
            <a:pPr eaLnBrk="1" hangingPunct="1">
              <a:buFont typeface="Wingdings" pitchFamily="2" charset="2"/>
              <a:buNone/>
            </a:pPr>
            <a:endParaRPr lang="en-US" sz="1800" b="1" dirty="0" smtClean="0">
              <a:solidFill>
                <a:schemeClr val="accent1"/>
              </a:solidFill>
            </a:endParaRPr>
          </a:p>
          <a:p>
            <a:pPr lvl="2" eaLnBrk="1" hangingPunct="1">
              <a:lnSpc>
                <a:spcPct val="90000"/>
              </a:lnSpc>
              <a:spcBef>
                <a:spcPct val="0"/>
              </a:spcBef>
              <a:buFont typeface="Wingdings" pitchFamily="2" charset="2"/>
              <a:buNone/>
            </a:pPr>
            <a:r>
              <a:rPr lang="en-US" b="1" dirty="0" smtClean="0">
                <a:solidFill>
                  <a:schemeClr val="accent1"/>
                </a:solidFill>
              </a:rPr>
              <a:t>	</a:t>
            </a:r>
            <a:r>
              <a:rPr lang="en-US" sz="1800" b="1" dirty="0" smtClean="0"/>
              <a:t>    </a:t>
            </a:r>
          </a:p>
          <a:p>
            <a:pPr lvl="2" eaLnBrk="1" hangingPunct="1">
              <a:lnSpc>
                <a:spcPct val="90000"/>
              </a:lnSpc>
              <a:spcBef>
                <a:spcPct val="0"/>
              </a:spcBef>
              <a:buFont typeface="Wingdings" pitchFamily="2" charset="2"/>
              <a:buNone/>
            </a:pPr>
            <a:endParaRPr lang="en-US" sz="1800" b="1" dirty="0" smtClean="0"/>
          </a:p>
          <a:p>
            <a:pPr lvl="2" eaLnBrk="1" hangingPunct="1">
              <a:lnSpc>
                <a:spcPct val="90000"/>
              </a:lnSpc>
            </a:pPr>
            <a:r>
              <a:rPr lang="en-US" sz="1800" b="1" dirty="0" smtClean="0">
                <a:latin typeface="Georgia" panose="02040502050405020303" pitchFamily="18" charset="0"/>
              </a:rPr>
              <a:t>Home Medical Equipment </a:t>
            </a:r>
          </a:p>
          <a:p>
            <a:pPr marL="685800" lvl="2" indent="0" eaLnBrk="1" hangingPunct="1">
              <a:lnSpc>
                <a:spcPct val="90000"/>
              </a:lnSpc>
              <a:buNone/>
            </a:pPr>
            <a:endParaRPr lang="en-US" sz="1800" b="1" dirty="0" smtClean="0">
              <a:latin typeface="Georgia" panose="02040502050405020303" pitchFamily="18" charset="0"/>
            </a:endParaRPr>
          </a:p>
          <a:p>
            <a:pPr lvl="2" eaLnBrk="1" hangingPunct="1">
              <a:lnSpc>
                <a:spcPct val="90000"/>
              </a:lnSpc>
            </a:pPr>
            <a:r>
              <a:rPr lang="en-US" sz="1800" b="1" dirty="0" smtClean="0">
                <a:latin typeface="Georgia" panose="02040502050405020303" pitchFamily="18" charset="0"/>
              </a:rPr>
              <a:t>HME repair program</a:t>
            </a:r>
          </a:p>
          <a:p>
            <a:pPr lvl="2" eaLnBrk="1" hangingPunct="1">
              <a:lnSpc>
                <a:spcPct val="90000"/>
              </a:lnSpc>
            </a:pPr>
            <a:endParaRPr lang="en-US" sz="1800" b="1" dirty="0" smtClean="0">
              <a:latin typeface="Georgia" panose="02040502050405020303" pitchFamily="18" charset="0"/>
            </a:endParaRPr>
          </a:p>
          <a:p>
            <a:pPr lvl="2" eaLnBrk="1" hangingPunct="1">
              <a:lnSpc>
                <a:spcPct val="90000"/>
              </a:lnSpc>
            </a:pPr>
            <a:r>
              <a:rPr lang="en-US" sz="1800" b="1" dirty="0" smtClean="0">
                <a:latin typeface="Georgia" panose="02040502050405020303" pitchFamily="18" charset="0"/>
              </a:rPr>
              <a:t>Home &amp; Vehicle Modification </a:t>
            </a:r>
          </a:p>
          <a:p>
            <a:pPr marL="685800" lvl="2" indent="0" eaLnBrk="1" hangingPunct="1">
              <a:lnSpc>
                <a:spcPct val="90000"/>
              </a:lnSpc>
              <a:buNone/>
            </a:pPr>
            <a:endParaRPr lang="en-US" sz="1800" b="1" dirty="0" smtClean="0">
              <a:latin typeface="Georgia" panose="02040502050405020303" pitchFamily="18" charset="0"/>
            </a:endParaRPr>
          </a:p>
          <a:p>
            <a:pPr lvl="2" eaLnBrk="1" hangingPunct="1">
              <a:lnSpc>
                <a:spcPct val="90000"/>
              </a:lnSpc>
            </a:pPr>
            <a:r>
              <a:rPr lang="en-US" sz="1800" b="1" dirty="0" smtClean="0">
                <a:latin typeface="Georgia" panose="02040502050405020303" pitchFamily="18" charset="0"/>
              </a:rPr>
              <a:t>Assistive technology, independent living aids and computers</a:t>
            </a:r>
          </a:p>
          <a:p>
            <a:pPr lvl="2" eaLnBrk="1" hangingPunct="1">
              <a:lnSpc>
                <a:spcPct val="90000"/>
              </a:lnSpc>
            </a:pPr>
            <a:endParaRPr lang="en-US" b="1" dirty="0" smtClean="0"/>
          </a:p>
          <a:p>
            <a:pPr marL="685800" lvl="2" indent="0" eaLnBrk="1" hangingPunct="1">
              <a:lnSpc>
                <a:spcPct val="90000"/>
              </a:lnSpc>
              <a:buNone/>
            </a:pPr>
            <a:endParaRPr lang="en-US" b="1" dirty="0" smtClean="0"/>
          </a:p>
          <a:p>
            <a:pPr lvl="2" eaLnBrk="1" hangingPunct="1">
              <a:lnSpc>
                <a:spcPct val="90000"/>
              </a:lnSpc>
            </a:pPr>
            <a:endParaRPr lang="en-US" b="1" dirty="0" smtClean="0"/>
          </a:p>
          <a:p>
            <a:pPr lvl="2" eaLnBrk="1" hangingPunct="1">
              <a:lnSpc>
                <a:spcPct val="90000"/>
              </a:lnSpc>
              <a:buNone/>
            </a:pPr>
            <a:endParaRPr lang="en-US" b="1" dirty="0" smtClean="0"/>
          </a:p>
          <a:p>
            <a:pPr lvl="2" eaLnBrk="1" hangingPunct="1">
              <a:lnSpc>
                <a:spcPct val="90000"/>
              </a:lnSpc>
              <a:buNone/>
            </a:pPr>
            <a:endParaRPr lang="en-US" sz="1800" b="1" dirty="0" smtClean="0"/>
          </a:p>
          <a:p>
            <a:pPr eaLnBrk="1" hangingPunct="1">
              <a:buFont typeface="Wingdings" pitchFamily="2" charset="2"/>
              <a:buNone/>
            </a:pPr>
            <a:endParaRPr lang="en-US" sz="2000" b="1" dirty="0" smtClean="0">
              <a:solidFill>
                <a:schemeClr val="accent1"/>
              </a:solidFill>
            </a:endParaRPr>
          </a:p>
        </p:txBody>
      </p:sp>
      <p:sp>
        <p:nvSpPr>
          <p:cNvPr id="3075" name="Rectangle 3"/>
          <p:cNvSpPr>
            <a:spLocks noChangeArrowheads="1"/>
          </p:cNvSpPr>
          <p:nvPr/>
        </p:nvSpPr>
        <p:spPr bwMode="auto">
          <a:xfrm>
            <a:off x="2819400" y="6400800"/>
            <a:ext cx="5353050" cy="457200"/>
          </a:xfrm>
          <a:prstGeom prst="rect">
            <a:avLst/>
          </a:prstGeom>
          <a:noFill/>
          <a:ln w="12700" cap="sq">
            <a:noFill/>
            <a:miter lim="800000"/>
            <a:headEnd type="none" w="sm" len="sm"/>
            <a:tailEnd type="none" w="sm" len="sm"/>
          </a:ln>
        </p:spPr>
        <p:txBody>
          <a:bodyPr>
            <a:spAutoFit/>
          </a:bodyPr>
          <a:lstStyle/>
          <a:p>
            <a:endParaRPr lang="en-US" b="0" dirty="0">
              <a:solidFill>
                <a:srgbClr val="F4DF90"/>
              </a:solidFill>
              <a:latin typeface="Arial" charset="0"/>
            </a:endParaRPr>
          </a:p>
        </p:txBody>
      </p:sp>
      <p:sp>
        <p:nvSpPr>
          <p:cNvPr id="3076" name="Rectangle 4"/>
          <p:cNvSpPr>
            <a:spLocks noChangeArrowheads="1"/>
          </p:cNvSpPr>
          <p:nvPr/>
        </p:nvSpPr>
        <p:spPr bwMode="auto">
          <a:xfrm>
            <a:off x="2743200" y="679965"/>
            <a:ext cx="6400800" cy="1206500"/>
          </a:xfrm>
          <a:prstGeom prst="rect">
            <a:avLst/>
          </a:prstGeom>
          <a:noFill/>
          <a:ln w="12700" cap="sq">
            <a:noFill/>
            <a:miter lim="800000"/>
            <a:headEnd type="none" w="sm" len="sm"/>
            <a:tailEnd type="none" w="sm" len="sm"/>
          </a:ln>
        </p:spPr>
        <p:txBody>
          <a:bodyPr anchor="ctr"/>
          <a:lstStyle/>
          <a:p>
            <a:pPr algn="ctr"/>
            <a:r>
              <a:rPr lang="en-US" sz="4000" b="0" dirty="0">
                <a:solidFill>
                  <a:schemeClr val="tx2"/>
                </a:solidFill>
                <a:latin typeface="+mn-lt"/>
              </a:rPr>
              <a:t>Friends of Disabled Adults and </a:t>
            </a:r>
            <a:r>
              <a:rPr lang="en-US" sz="4000" b="0" dirty="0" smtClean="0">
                <a:solidFill>
                  <a:schemeClr val="tx2"/>
                </a:solidFill>
                <a:latin typeface="+mn-lt"/>
              </a:rPr>
              <a:t>Children</a:t>
            </a:r>
            <a:endParaRPr lang="en-US" sz="4000" b="0" dirty="0">
              <a:solidFill>
                <a:schemeClr val="tx2"/>
              </a:solidFill>
              <a:latin typeface="+mn-lt"/>
            </a:endParaRPr>
          </a:p>
        </p:txBody>
      </p:sp>
      <p:sp>
        <p:nvSpPr>
          <p:cNvPr id="3077" name="Text Box 5"/>
          <p:cNvSpPr txBox="1">
            <a:spLocks noChangeArrowheads="1"/>
          </p:cNvSpPr>
          <p:nvPr/>
        </p:nvSpPr>
        <p:spPr bwMode="auto">
          <a:xfrm>
            <a:off x="3429000" y="6019800"/>
            <a:ext cx="4310063" cy="457200"/>
          </a:xfrm>
          <a:prstGeom prst="rect">
            <a:avLst/>
          </a:prstGeom>
          <a:noFill/>
          <a:ln w="9525">
            <a:noFill/>
            <a:miter lim="800000"/>
            <a:headEnd/>
            <a:tailEnd/>
          </a:ln>
        </p:spPr>
        <p:txBody>
          <a:bodyPr>
            <a:spAutoFit/>
          </a:bodyPr>
          <a:lstStyle/>
          <a:p>
            <a:pPr algn="ctr"/>
            <a:r>
              <a:rPr lang="en-US" b="0" dirty="0" smtClean="0">
                <a:solidFill>
                  <a:schemeClr val="tx2"/>
                </a:solidFill>
              </a:rPr>
              <a:t>www.fodac.org</a:t>
            </a:r>
            <a:endParaRPr lang="en-US" b="0" dirty="0">
              <a:solidFill>
                <a:schemeClr val="tx2"/>
              </a:solidFill>
            </a:endParaRPr>
          </a:p>
        </p:txBody>
      </p:sp>
      <p:pic>
        <p:nvPicPr>
          <p:cNvPr id="8" name="Picture 12"/>
          <p:cNvPicPr>
            <a:picLocks noChangeAspect="1" noChangeArrowheads="1"/>
          </p:cNvPicPr>
          <p:nvPr/>
        </p:nvPicPr>
        <p:blipFill>
          <a:blip r:embed="rId3" cstate="print"/>
          <a:stretch>
            <a:fillRect/>
          </a:stretch>
        </p:blipFill>
        <p:spPr bwMode="auto">
          <a:xfrm>
            <a:off x="914399" y="501650"/>
            <a:ext cx="1990725" cy="1327150"/>
          </a:xfrm>
          <a:prstGeom prst="rect">
            <a:avLst/>
          </a:prstGeom>
          <a:noFill/>
          <a:ln w="9525">
            <a:noFill/>
            <a:miter lim="800000"/>
            <a:headEnd/>
            <a:tailEnd/>
          </a:ln>
        </p:spPr>
      </p:pic>
      <p:pic>
        <p:nvPicPr>
          <p:cNvPr id="9" name="Picture 8" descr="Power shop 2.JPG"/>
          <p:cNvPicPr>
            <a:picLocks noChangeAspect="1"/>
          </p:cNvPicPr>
          <p:nvPr/>
        </p:nvPicPr>
        <p:blipFill>
          <a:blip r:embed="rId4" cstate="print"/>
          <a:stretch>
            <a:fillRect/>
          </a:stretch>
        </p:blipFill>
        <p:spPr>
          <a:xfrm>
            <a:off x="533400" y="2438400"/>
            <a:ext cx="2895600" cy="3836184"/>
          </a:xfrm>
          <a:prstGeom prst="rect">
            <a:avLst/>
          </a:prstGeom>
        </p:spPr>
      </p:pic>
    </p:spTree>
    <p:extLst>
      <p:ext uri="{BB962C8B-B14F-4D97-AF65-F5344CB8AC3E}">
        <p14:creationId xmlns:p14="http://schemas.microsoft.com/office/powerpoint/2010/main" xmlns="" val="3111680369"/>
      </p:ext>
    </p:extLst>
  </p:cSld>
  <p:clrMapOvr>
    <a:masterClrMapping/>
  </p:clrMapOvr>
  <p:transition spd="slow" advTm="4075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4">
                                            <p:txEl>
                                              <p:pRg st="1" end="1"/>
                                            </p:txEl>
                                          </p:spTgt>
                                        </p:tgtEl>
                                        <p:attrNameLst>
                                          <p:attrName>style.visibility</p:attrName>
                                        </p:attrNameLst>
                                      </p:cBhvr>
                                      <p:to>
                                        <p:strVal val="visible"/>
                                      </p:to>
                                    </p:set>
                                    <p:animEffect transition="in" filter="wipe(down)">
                                      <p:cBhvr>
                                        <p:cTn id="7" dur="500"/>
                                        <p:tgtEl>
                                          <p:spTgt spid="3074">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74">
                                            <p:txEl>
                                              <p:pRg st="3" end="3"/>
                                            </p:txEl>
                                          </p:spTgt>
                                        </p:tgtEl>
                                        <p:attrNameLst>
                                          <p:attrName>style.visibility</p:attrName>
                                        </p:attrNameLst>
                                      </p:cBhvr>
                                      <p:to>
                                        <p:strVal val="visible"/>
                                      </p:to>
                                    </p:set>
                                    <p:animEffect transition="in" filter="wipe(down)">
                                      <p:cBhvr>
                                        <p:cTn id="10" dur="500"/>
                                        <p:tgtEl>
                                          <p:spTgt spid="3074">
                                            <p:txEl>
                                              <p:pRg st="3" end="3"/>
                                            </p:tx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74">
                                            <p:txEl>
                                              <p:pRg st="5" end="5"/>
                                            </p:txEl>
                                          </p:spTgt>
                                        </p:tgtEl>
                                        <p:attrNameLst>
                                          <p:attrName>style.visibility</p:attrName>
                                        </p:attrNameLst>
                                      </p:cBhvr>
                                      <p:to>
                                        <p:strVal val="visible"/>
                                      </p:to>
                                    </p:set>
                                    <p:animEffect transition="in" filter="wipe(down)">
                                      <p:cBhvr>
                                        <p:cTn id="14" dur="500"/>
                                        <p:tgtEl>
                                          <p:spTgt spid="3074">
                                            <p:txEl>
                                              <p:pRg st="5" end="5"/>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074">
                                            <p:txEl>
                                              <p:pRg st="7" end="7"/>
                                            </p:txEl>
                                          </p:spTgt>
                                        </p:tgtEl>
                                        <p:attrNameLst>
                                          <p:attrName>style.visibility</p:attrName>
                                        </p:attrNameLst>
                                      </p:cBhvr>
                                      <p:to>
                                        <p:strVal val="visible"/>
                                      </p:to>
                                    </p:set>
                                    <p:animEffect transition="in" filter="wipe(down)">
                                      <p:cBhvr>
                                        <p:cTn id="18" dur="500"/>
                                        <p:tgtEl>
                                          <p:spTgt spid="3074">
                                            <p:txEl>
                                              <p:pRg st="7" end="7"/>
                                            </p:txEl>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074">
                                            <p:txEl>
                                              <p:pRg st="9" end="9"/>
                                            </p:txEl>
                                          </p:spTgt>
                                        </p:tgtEl>
                                        <p:attrNameLst>
                                          <p:attrName>style.visibility</p:attrName>
                                        </p:attrNameLst>
                                      </p:cBhvr>
                                      <p:to>
                                        <p:strVal val="visible"/>
                                      </p:to>
                                    </p:set>
                                    <p:animEffect transition="in" filter="wipe(down)">
                                      <p:cBhvr>
                                        <p:cTn id="22" dur="500"/>
                                        <p:tgtEl>
                                          <p:spTgt spid="30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905000"/>
            <a:ext cx="4895850" cy="4562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le 6"/>
          <p:cNvSpPr>
            <a:spLocks noGrp="1"/>
          </p:cNvSpPr>
          <p:nvPr>
            <p:ph type="title"/>
          </p:nvPr>
        </p:nvSpPr>
        <p:spPr>
          <a:xfrm>
            <a:off x="381000" y="152400"/>
            <a:ext cx="8229600" cy="1143000"/>
          </a:xfrm>
        </p:spPr>
        <p:txBody>
          <a:bodyPr/>
          <a:lstStyle/>
          <a:p>
            <a:r>
              <a:rPr lang="en-US" dirty="0" smtClean="0"/>
              <a:t>Facebook Video </a:t>
            </a:r>
            <a:endParaRPr lang="en-US" dirty="0"/>
          </a:p>
        </p:txBody>
      </p:sp>
      <p:sp>
        <p:nvSpPr>
          <p:cNvPr id="8" name="Content Placeholder 7"/>
          <p:cNvSpPr>
            <a:spLocks noGrp="1"/>
          </p:cNvSpPr>
          <p:nvPr>
            <p:ph idx="1"/>
          </p:nvPr>
        </p:nvSpPr>
        <p:spPr/>
        <p:txBody>
          <a:bodyPr>
            <a:normAutofit/>
          </a:bodyPr>
          <a:lstStyle/>
          <a:p>
            <a:endParaRPr lang="en-US" sz="3600" dirty="0"/>
          </a:p>
        </p:txBody>
      </p:sp>
    </p:spTree>
    <p:extLst>
      <p:ext uri="{BB962C8B-B14F-4D97-AF65-F5344CB8AC3E}">
        <p14:creationId xmlns:p14="http://schemas.microsoft.com/office/powerpoint/2010/main" xmlns="" val="2053273298"/>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743200"/>
            <a:ext cx="4572000" cy="4062651"/>
          </a:xfrm>
          <a:prstGeom prst="rect">
            <a:avLst/>
          </a:prstGeom>
        </p:spPr>
        <p:txBody>
          <a:bodyPr>
            <a:spAutoFit/>
          </a:bodyPr>
          <a:lstStyle/>
          <a:p>
            <a:r>
              <a:rPr lang="en-US" dirty="0"/>
              <a:t/>
            </a:r>
            <a:br>
              <a:rPr lang="en-US" dirty="0"/>
            </a:br>
            <a:r>
              <a:rPr lang="en-US" sz="2000" dirty="0">
                <a:latin typeface="Georgia" panose="02040502050405020303" pitchFamily="18" charset="0"/>
              </a:rPr>
              <a:t>“Meeting the needs of a mobility-impaired child can seem overwhelming to the caregiver,” </a:t>
            </a:r>
            <a:r>
              <a:rPr lang="en-US" sz="2000" dirty="0" smtClean="0">
                <a:latin typeface="Georgia" panose="02040502050405020303" pitchFamily="18" charset="0"/>
              </a:rPr>
              <a:t>states </a:t>
            </a:r>
            <a:r>
              <a:rPr lang="en-US" sz="2000" dirty="0">
                <a:latin typeface="Georgia" panose="02040502050405020303" pitchFamily="18" charset="0"/>
              </a:rPr>
              <a:t>Chris Brand, </a:t>
            </a:r>
            <a:r>
              <a:rPr lang="en-US" sz="2000" dirty="0" smtClean="0">
                <a:latin typeface="Georgia" panose="02040502050405020303" pitchFamily="18" charset="0"/>
              </a:rPr>
              <a:t>CEO </a:t>
            </a:r>
            <a:r>
              <a:rPr lang="en-US" sz="2000" dirty="0">
                <a:latin typeface="Georgia" panose="02040502050405020303" pitchFamily="18" charset="0"/>
              </a:rPr>
              <a:t>of FODAC. </a:t>
            </a:r>
            <a:endParaRPr lang="en-US" sz="2000" dirty="0" smtClean="0">
              <a:latin typeface="Georgia" panose="02040502050405020303" pitchFamily="18" charset="0"/>
            </a:endParaRPr>
          </a:p>
          <a:p>
            <a:endParaRPr lang="en-US" sz="2000" dirty="0">
              <a:latin typeface="Georgia" panose="02040502050405020303" pitchFamily="18" charset="0"/>
            </a:endParaRPr>
          </a:p>
          <a:p>
            <a:r>
              <a:rPr lang="en-US" sz="2000" dirty="0" smtClean="0">
                <a:latin typeface="Georgia" panose="02040502050405020303" pitchFamily="18" charset="0"/>
              </a:rPr>
              <a:t>“</a:t>
            </a:r>
            <a:r>
              <a:rPr lang="en-US" sz="2000" dirty="0">
                <a:latin typeface="Georgia" panose="02040502050405020303" pitchFamily="18" charset="0"/>
              </a:rPr>
              <a:t>The quantity and cost is compounded by having to constantly upgrade that equipment as the child grows. We are grateful for </a:t>
            </a:r>
            <a:r>
              <a:rPr lang="en-US" sz="2000" dirty="0" smtClean="0">
                <a:latin typeface="Georgia" panose="02040502050405020303" pitchFamily="18" charset="0"/>
              </a:rPr>
              <a:t>grants, </a:t>
            </a:r>
            <a:r>
              <a:rPr lang="en-US" sz="2000" dirty="0">
                <a:latin typeface="Georgia" panose="02040502050405020303" pitchFamily="18" charset="0"/>
              </a:rPr>
              <a:t>which will help these children engage more fully in home, school and community life.”</a:t>
            </a:r>
            <a:br>
              <a:rPr lang="en-US" sz="2000" dirty="0">
                <a:latin typeface="Georgia" panose="02040502050405020303" pitchFamily="18" charset="0"/>
              </a:rPr>
            </a:br>
            <a:endParaRPr lang="en-US" sz="2000" dirty="0">
              <a:latin typeface="Georgia" panose="02040502050405020303" pitchFamily="18" charset="0"/>
            </a:endParaRPr>
          </a:p>
        </p:txBody>
      </p:sp>
      <p:sp>
        <p:nvSpPr>
          <p:cNvPr id="3" name="Rectangle 2"/>
          <p:cNvSpPr/>
          <p:nvPr/>
        </p:nvSpPr>
        <p:spPr>
          <a:xfrm>
            <a:off x="1371600" y="838200"/>
            <a:ext cx="4495800" cy="523220"/>
          </a:xfrm>
          <a:prstGeom prst="rect">
            <a:avLst/>
          </a:prstGeom>
        </p:spPr>
        <p:txBody>
          <a:bodyPr wrap="square">
            <a:spAutoFit/>
          </a:bodyPr>
          <a:lstStyle/>
          <a:p>
            <a:pPr lvl="0"/>
            <a:r>
              <a:rPr lang="en-US" dirty="0" smtClean="0">
                <a:solidFill>
                  <a:prstClr val="black"/>
                </a:solidFill>
                <a:latin typeface="Georgia" panose="02040502050405020303" pitchFamily="18" charset="0"/>
              </a:rPr>
              <a:t> </a:t>
            </a:r>
            <a:r>
              <a:rPr lang="en-US" sz="2800" b="1" dirty="0" smtClean="0">
                <a:solidFill>
                  <a:prstClr val="black"/>
                </a:solidFill>
                <a:latin typeface="Georgia" panose="02040502050405020303" pitchFamily="18" charset="0"/>
              </a:rPr>
              <a:t>Meet Selin!</a:t>
            </a:r>
            <a:endParaRPr lang="en-US" sz="2800" b="1" dirty="0">
              <a:solidFill>
                <a:prstClr val="black"/>
              </a:solidFill>
              <a:latin typeface="Georgia" panose="02040502050405020303"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8200" y="1524000"/>
            <a:ext cx="2581796" cy="4589859"/>
          </a:xfrm>
          <a:prstGeom prst="rect">
            <a:avLst/>
          </a:prstGeom>
        </p:spPr>
      </p:pic>
      <p:pic>
        <p:nvPicPr>
          <p:cNvPr id="5122" name="Picture 2" descr="C:\Users\SuzanneGirone\AppData\Local\Microsoft\Windows\Temporary Internet Files\Content.IE5\OGCJ5E3W\large-heart-66.6-14264[1].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15000" y="990600"/>
            <a:ext cx="1600200" cy="149445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195879759"/>
      </p:ext>
    </p:extLst>
  </p:cSld>
  <p:clrMapOvr>
    <a:masterClrMapping/>
  </p:clrMapOvr>
  <p:transition spd="slow" advTm="18967">
    <p:cover/>
    <p:sndAc>
      <p:stSnd>
        <p:snd r:embed="rId3" name="R.E.M. - What's The Frequency, Kenneth.mp3"/>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9200" y="1278924"/>
            <a:ext cx="7772400" cy="3965510"/>
          </a:xfrm>
          <a:prstGeom prst="rect">
            <a:avLst/>
          </a:prstGeom>
        </p:spPr>
      </p:pic>
    </p:spTree>
    <p:extLst>
      <p:ext uri="{BB962C8B-B14F-4D97-AF65-F5344CB8AC3E}">
        <p14:creationId xmlns:p14="http://schemas.microsoft.com/office/powerpoint/2010/main" xmlns="" val="1473160724"/>
      </p:ext>
    </p:extLst>
  </p:cSld>
  <p:clrMapOvr>
    <a:masterClrMapping/>
  </p:clrMapOvr>
  <p:transition spd="slow" advTm="8960">
    <p:cover/>
    <p:sndAc>
      <p:stSnd>
        <p:snd r:embed="rId2" name="R.E.M. - What's The Frequency, Kenneth.mp3"/>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normAutofit/>
          </a:bodyPr>
          <a:lstStyle/>
          <a:p>
            <a:pPr lvl="1">
              <a:buFont typeface="Wingdings" panose="05000000000000000000" pitchFamily="2" charset="2"/>
              <a:buChar char="§"/>
            </a:pPr>
            <a:r>
              <a:rPr lang="en-US" b="1" dirty="0" smtClean="0"/>
              <a:t>Foundations</a:t>
            </a:r>
          </a:p>
          <a:p>
            <a:pPr lvl="1"/>
            <a:r>
              <a:rPr lang="en-US" sz="2000" dirty="0" smtClean="0">
                <a:latin typeface="Georgia" panose="02040502050405020303" pitchFamily="18" charset="0"/>
              </a:rPr>
              <a:t>Programmatic Funding</a:t>
            </a:r>
          </a:p>
          <a:p>
            <a:pPr lvl="1"/>
            <a:r>
              <a:rPr lang="en-US" sz="2000" dirty="0" smtClean="0">
                <a:latin typeface="Georgia" panose="02040502050405020303" pitchFamily="18" charset="0"/>
              </a:rPr>
              <a:t>Capital Funding</a:t>
            </a:r>
          </a:p>
          <a:p>
            <a:pPr lvl="1"/>
            <a:r>
              <a:rPr lang="en-US" sz="2000" dirty="0" smtClean="0">
                <a:latin typeface="Georgia" panose="02040502050405020303" pitchFamily="18" charset="0"/>
              </a:rPr>
              <a:t>Training – Consulting</a:t>
            </a:r>
          </a:p>
          <a:p>
            <a:pPr lvl="1"/>
            <a:r>
              <a:rPr lang="en-US" sz="2000" dirty="0" smtClean="0">
                <a:latin typeface="Georgia" panose="02040502050405020303" pitchFamily="18" charset="0"/>
              </a:rPr>
              <a:t>Endowments</a:t>
            </a:r>
          </a:p>
          <a:p>
            <a:pPr lvl="1"/>
            <a:endParaRPr lang="en-US" sz="2400" dirty="0" smtClean="0"/>
          </a:p>
          <a:p>
            <a:pPr lvl="1"/>
            <a:endParaRPr lang="en-US" sz="2400" dirty="0" smtClean="0"/>
          </a:p>
          <a:p>
            <a:pPr lvl="1"/>
            <a:endParaRPr lang="en-US" sz="2400" dirty="0" smtClean="0"/>
          </a:p>
          <a:p>
            <a:pPr marL="402336" lvl="1" indent="0">
              <a:buNone/>
            </a:pPr>
            <a:endParaRPr lang="en-US" sz="2400" dirty="0" smtClean="0"/>
          </a:p>
          <a:p>
            <a:pPr lvl="1"/>
            <a:endParaRPr lang="en-US" sz="2400"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4429681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8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7400" y="213684"/>
            <a:ext cx="5196313" cy="6644316"/>
          </a:xfrm>
          <a:prstGeom prst="rect">
            <a:avLst/>
          </a:prstGeom>
        </p:spPr>
      </p:pic>
    </p:spTree>
    <p:extLst>
      <p:ext uri="{BB962C8B-B14F-4D97-AF65-F5344CB8AC3E}">
        <p14:creationId xmlns:p14="http://schemas.microsoft.com/office/powerpoint/2010/main" xmlns="" val="1502267531"/>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32139" y="0"/>
            <a:ext cx="5154461" cy="6695296"/>
          </a:xfrm>
          <a:prstGeom prst="rect">
            <a:avLst/>
          </a:prstGeom>
        </p:spPr>
      </p:pic>
    </p:spTree>
    <p:extLst>
      <p:ext uri="{BB962C8B-B14F-4D97-AF65-F5344CB8AC3E}">
        <p14:creationId xmlns:p14="http://schemas.microsoft.com/office/powerpoint/2010/main" xmlns="" val="123210953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82" y="344331"/>
            <a:ext cx="9041027" cy="6131840"/>
          </a:xfrm>
          <a:prstGeom prst="rect">
            <a:avLst/>
          </a:prstGeom>
        </p:spPr>
      </p:pic>
    </p:spTree>
    <p:extLst>
      <p:ext uri="{BB962C8B-B14F-4D97-AF65-F5344CB8AC3E}">
        <p14:creationId xmlns:p14="http://schemas.microsoft.com/office/powerpoint/2010/main" xmlns="" val="2683553177"/>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135" y="381000"/>
            <a:ext cx="9040033" cy="6477000"/>
          </a:xfrm>
          <a:prstGeom prst="rect">
            <a:avLst/>
          </a:prstGeom>
        </p:spPr>
      </p:pic>
    </p:spTree>
    <p:extLst>
      <p:ext uri="{BB962C8B-B14F-4D97-AF65-F5344CB8AC3E}">
        <p14:creationId xmlns:p14="http://schemas.microsoft.com/office/powerpoint/2010/main" xmlns="" val="3477484344"/>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28800" y="0"/>
            <a:ext cx="6285008" cy="6858000"/>
          </a:xfrm>
          <a:prstGeom prst="rect">
            <a:avLst/>
          </a:prstGeom>
        </p:spPr>
      </p:pic>
    </p:spTree>
    <p:extLst>
      <p:ext uri="{BB962C8B-B14F-4D97-AF65-F5344CB8AC3E}">
        <p14:creationId xmlns:p14="http://schemas.microsoft.com/office/powerpoint/2010/main" xmlns="" val="1592481772"/>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5349240" cy="935502"/>
          </a:xfrm>
        </p:spPr>
        <p:txBody>
          <a:bodyPr>
            <a:normAutofit/>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6824" y="54412"/>
            <a:ext cx="8337176" cy="6770637"/>
          </a:xfrm>
          <a:prstGeom prst="rect">
            <a:avLst/>
          </a:prstGeom>
        </p:spPr>
      </p:pic>
    </p:spTree>
    <p:extLst>
      <p:ext uri="{BB962C8B-B14F-4D97-AF65-F5344CB8AC3E}">
        <p14:creationId xmlns:p14="http://schemas.microsoft.com/office/powerpoint/2010/main" xmlns="" val="284430473"/>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2819400" y="6400800"/>
            <a:ext cx="5353050" cy="457200"/>
          </a:xfrm>
          <a:prstGeom prst="rect">
            <a:avLst/>
          </a:prstGeom>
          <a:noFill/>
          <a:ln w="12700" cap="sq">
            <a:noFill/>
            <a:miter lim="800000"/>
            <a:headEnd type="none" w="sm" len="sm"/>
            <a:tailEnd type="none" w="sm" len="sm"/>
          </a:ln>
        </p:spPr>
        <p:txBody>
          <a:bodyPr>
            <a:spAutoFit/>
          </a:bodyPr>
          <a:lstStyle/>
          <a:p>
            <a:endParaRPr lang="en-US" b="0" dirty="0">
              <a:solidFill>
                <a:srgbClr val="F4DF90"/>
              </a:solidFill>
              <a:latin typeface="Arial" charset="0"/>
            </a:endParaRPr>
          </a:p>
        </p:txBody>
      </p:sp>
      <p:sp>
        <p:nvSpPr>
          <p:cNvPr id="14340" name="Rectangle 4"/>
          <p:cNvSpPr>
            <a:spLocks noChangeArrowheads="1"/>
          </p:cNvSpPr>
          <p:nvPr/>
        </p:nvSpPr>
        <p:spPr bwMode="auto">
          <a:xfrm>
            <a:off x="2714368" y="642895"/>
            <a:ext cx="6400800" cy="1206500"/>
          </a:xfrm>
          <a:prstGeom prst="rect">
            <a:avLst/>
          </a:prstGeom>
          <a:noFill/>
          <a:ln w="12700" cap="sq">
            <a:noFill/>
            <a:miter lim="800000"/>
            <a:headEnd type="none" w="sm" len="sm"/>
            <a:tailEnd type="none" w="sm" len="sm"/>
          </a:ln>
        </p:spPr>
        <p:txBody>
          <a:bodyPr anchor="ctr"/>
          <a:lstStyle/>
          <a:p>
            <a:pPr algn="ctr"/>
            <a:r>
              <a:rPr lang="en-US" sz="4000" b="0" dirty="0">
                <a:solidFill>
                  <a:schemeClr val="tx2"/>
                </a:solidFill>
                <a:latin typeface="+mn-lt"/>
              </a:rPr>
              <a:t>Friends of Disabled Adults and </a:t>
            </a:r>
            <a:r>
              <a:rPr lang="en-US" sz="4000" b="0" dirty="0" smtClean="0">
                <a:solidFill>
                  <a:schemeClr val="tx2"/>
                </a:solidFill>
                <a:latin typeface="+mn-lt"/>
              </a:rPr>
              <a:t>Children</a:t>
            </a:r>
            <a:endParaRPr lang="en-US" sz="4000" b="0" dirty="0">
              <a:solidFill>
                <a:schemeClr val="tx2"/>
              </a:solidFill>
              <a:latin typeface="+mn-lt"/>
            </a:endParaRPr>
          </a:p>
        </p:txBody>
      </p:sp>
      <p:sp>
        <p:nvSpPr>
          <p:cNvPr id="14341" name="Text Box 5"/>
          <p:cNvSpPr txBox="1">
            <a:spLocks noChangeArrowheads="1"/>
          </p:cNvSpPr>
          <p:nvPr/>
        </p:nvSpPr>
        <p:spPr bwMode="auto">
          <a:xfrm>
            <a:off x="3429000" y="6019800"/>
            <a:ext cx="4310063" cy="457200"/>
          </a:xfrm>
          <a:prstGeom prst="rect">
            <a:avLst/>
          </a:prstGeom>
          <a:noFill/>
          <a:ln w="9525">
            <a:noFill/>
            <a:miter lim="800000"/>
            <a:headEnd/>
            <a:tailEnd/>
          </a:ln>
        </p:spPr>
        <p:txBody>
          <a:bodyPr>
            <a:spAutoFit/>
          </a:bodyPr>
          <a:lstStyle/>
          <a:p>
            <a:pPr algn="ctr"/>
            <a:r>
              <a:rPr lang="en-US" b="0" dirty="0" smtClean="0">
                <a:solidFill>
                  <a:schemeClr val="tx2"/>
                </a:solidFill>
              </a:rPr>
              <a:t>www.fodac.org</a:t>
            </a:r>
            <a:endParaRPr lang="en-US" b="0" dirty="0">
              <a:solidFill>
                <a:schemeClr val="tx2"/>
              </a:solidFill>
            </a:endParaRPr>
          </a:p>
        </p:txBody>
      </p:sp>
      <p:pic>
        <p:nvPicPr>
          <p:cNvPr id="8" name="Picture 12"/>
          <p:cNvPicPr>
            <a:picLocks noChangeAspect="1" noChangeArrowheads="1"/>
          </p:cNvPicPr>
          <p:nvPr/>
        </p:nvPicPr>
        <p:blipFill>
          <a:blip r:embed="rId3" cstate="print"/>
          <a:stretch>
            <a:fillRect/>
          </a:stretch>
        </p:blipFill>
        <p:spPr bwMode="auto">
          <a:xfrm>
            <a:off x="914399" y="501650"/>
            <a:ext cx="1990725" cy="1327150"/>
          </a:xfrm>
          <a:prstGeom prst="rect">
            <a:avLst/>
          </a:prstGeom>
          <a:noFill/>
          <a:ln w="9525">
            <a:noFill/>
            <a:miter lim="800000"/>
            <a:headEnd/>
            <a:tailEnd/>
          </a:ln>
        </p:spPr>
      </p:pic>
      <p:sp>
        <p:nvSpPr>
          <p:cNvPr id="10" name="TextBox 9"/>
          <p:cNvSpPr txBox="1"/>
          <p:nvPr/>
        </p:nvSpPr>
        <p:spPr>
          <a:xfrm>
            <a:off x="4267200" y="1828800"/>
            <a:ext cx="4572000" cy="5232202"/>
          </a:xfrm>
          <a:prstGeom prst="rect">
            <a:avLst/>
          </a:prstGeom>
          <a:noFill/>
        </p:spPr>
        <p:txBody>
          <a:bodyPr wrap="square" rtlCol="0">
            <a:spAutoFit/>
          </a:bodyPr>
          <a:lstStyle/>
          <a:p>
            <a:endParaRPr lang="en-US" sz="2000" dirty="0" smtClean="0">
              <a:latin typeface="Georgia" panose="02040502050405020303" pitchFamily="18" charset="0"/>
            </a:endParaRPr>
          </a:p>
          <a:p>
            <a:r>
              <a:rPr lang="en-US" sz="2000" b="1" dirty="0" smtClean="0">
                <a:latin typeface="Georgia" panose="02040502050405020303" pitchFamily="18" charset="0"/>
              </a:rPr>
              <a:t>Since 1986 supporting:</a:t>
            </a:r>
          </a:p>
          <a:p>
            <a:endParaRPr lang="en-US" sz="2000" dirty="0" smtClean="0">
              <a:latin typeface="Georgia" panose="02040502050405020303" pitchFamily="18" charset="0"/>
            </a:endParaRPr>
          </a:p>
          <a:p>
            <a:pPr marL="0" lvl="2">
              <a:buFont typeface="Arial" pitchFamily="34" charset="0"/>
              <a:buChar char="•"/>
            </a:pPr>
            <a:r>
              <a:rPr lang="en-US" sz="2000" dirty="0" smtClean="0">
                <a:latin typeface="Georgia" panose="02040502050405020303" pitchFamily="18" charset="0"/>
              </a:rPr>
              <a:t>All ages &amp; injuries</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r>
              <a:rPr lang="en-US" sz="2000" dirty="0" smtClean="0">
                <a:latin typeface="Georgia" panose="02040502050405020303" pitchFamily="18" charset="0"/>
              </a:rPr>
              <a:t>Local hospitals &amp; clinics.</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r>
              <a:rPr lang="en-US" sz="2000" dirty="0" smtClean="0">
                <a:latin typeface="Georgia" panose="02040502050405020303" pitchFamily="18" charset="0"/>
              </a:rPr>
              <a:t>Disability groups</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r>
              <a:rPr lang="en-US" sz="2000" dirty="0" smtClean="0">
                <a:latin typeface="Georgia" panose="02040502050405020303" pitchFamily="18" charset="0"/>
              </a:rPr>
              <a:t>Nursing home transition</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r>
              <a:rPr lang="en-US" sz="2000" dirty="0" smtClean="0">
                <a:latin typeface="Georgia" panose="02040502050405020303" pitchFamily="18" charset="0"/>
              </a:rPr>
              <a:t>Emergency Preparedness ,Recovery and Mitigation</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endParaRPr lang="en-US" dirty="0" smtClean="0"/>
          </a:p>
          <a:p>
            <a:pPr marL="0" lvl="2">
              <a:buFont typeface="Arial" pitchFamily="34" charset="0"/>
              <a:buChar char="•"/>
            </a:pPr>
            <a:endParaRPr lang="en-US" dirty="0" smtClean="0"/>
          </a:p>
          <a:p>
            <a:pPr marL="0" lvl="2">
              <a:buFont typeface="Arial" pitchFamily="34" charset="0"/>
              <a:buChar char="•"/>
            </a:pPr>
            <a:endParaRPr lang="en-US" dirty="0" smtClean="0"/>
          </a:p>
        </p:txBody>
      </p:sp>
      <p:pic>
        <p:nvPicPr>
          <p:cNvPr id="9" name="Picture 2" descr="\\server\mydocs\kriggs\My Documents\My Pictures\New Folder\corrected7.jpg"/>
          <p:cNvPicPr>
            <a:picLocks noChangeAspect="1" noChangeArrowheads="1"/>
          </p:cNvPicPr>
          <p:nvPr/>
        </p:nvPicPr>
        <p:blipFill>
          <a:blip r:embed="rId4" cstate="print"/>
          <a:srcRect/>
          <a:stretch>
            <a:fillRect/>
          </a:stretch>
        </p:blipFill>
        <p:spPr bwMode="auto">
          <a:xfrm>
            <a:off x="838200" y="2133600"/>
            <a:ext cx="3078163" cy="4724400"/>
          </a:xfrm>
          <a:prstGeom prst="rect">
            <a:avLst/>
          </a:prstGeom>
          <a:noFill/>
          <a:ln w="9525">
            <a:noFill/>
            <a:miter lim="800000"/>
            <a:headEnd/>
            <a:tailEnd/>
          </a:ln>
        </p:spPr>
      </p:pic>
    </p:spTree>
    <p:extLst>
      <p:ext uri="{BB962C8B-B14F-4D97-AF65-F5344CB8AC3E}">
        <p14:creationId xmlns:p14="http://schemas.microsoft.com/office/powerpoint/2010/main" xmlns="" val="1395296252"/>
      </p:ext>
    </p:extLst>
  </p:cSld>
  <p:clrMapOvr>
    <a:masterClrMapping/>
  </p:clrMapOvr>
  <p:transition spd="slow" advTm="4075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fade">
                                      <p:cBhvr>
                                        <p:cTn id="11" dur="500"/>
                                        <p:tgtEl>
                                          <p:spTgt spid="10">
                                            <p:txEl>
                                              <p:pRg st="3" end="3"/>
                                            </p:txEl>
                                          </p:spTgt>
                                        </p:tgtEl>
                                      </p:cBhvr>
                                    </p:animEffect>
                                    <p:anim calcmode="lin" valueType="num">
                                      <p:cBhvr>
                                        <p:cTn id="12"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3"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500"/>
                                        <p:tgtEl>
                                          <p:spTgt spid="10">
                                            <p:txEl>
                                              <p:pRg st="5" end="5"/>
                                            </p:txEl>
                                          </p:spTgt>
                                        </p:tgtEl>
                                      </p:cBhvr>
                                    </p:animEffect>
                                    <p:anim calcmode="lin" valueType="num">
                                      <p:cBhvr>
                                        <p:cTn id="1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Effect transition="in" filter="fade">
                                      <p:cBhvr>
                                        <p:cTn id="23" dur="500"/>
                                        <p:tgtEl>
                                          <p:spTgt spid="10">
                                            <p:txEl>
                                              <p:pRg st="7" end="7"/>
                                            </p:txEl>
                                          </p:spTgt>
                                        </p:tgtEl>
                                      </p:cBhvr>
                                    </p:animEffect>
                                    <p:anim calcmode="lin" valueType="num">
                                      <p:cBhvr>
                                        <p:cTn id="24"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25" dur="5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fade">
                                      <p:cBhvr>
                                        <p:cTn id="29" dur="500"/>
                                        <p:tgtEl>
                                          <p:spTgt spid="10">
                                            <p:txEl>
                                              <p:pRg st="9" end="9"/>
                                            </p:txEl>
                                          </p:spTgt>
                                        </p:tgtEl>
                                      </p:cBhvr>
                                    </p:animEffect>
                                    <p:anim calcmode="lin" valueType="num">
                                      <p:cBhvr>
                                        <p:cTn id="30"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animEffect transition="in" filter="fade">
                                      <p:cBhvr>
                                        <p:cTn id="35" dur="500"/>
                                        <p:tgtEl>
                                          <p:spTgt spid="10">
                                            <p:txEl>
                                              <p:pRg st="11" end="11"/>
                                            </p:txEl>
                                          </p:spTgt>
                                        </p:tgtEl>
                                      </p:cBhvr>
                                    </p:animEffect>
                                    <p:anim calcmode="lin" valueType="num">
                                      <p:cBhvr>
                                        <p:cTn id="36"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37" dur="5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5349240" cy="935502"/>
          </a:xfrm>
        </p:spPr>
        <p:txBody>
          <a:bodyPr>
            <a:normAutofit/>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76200"/>
            <a:ext cx="8462994" cy="6677626"/>
          </a:xfrm>
          <a:prstGeom prst="rect">
            <a:avLst/>
          </a:prstGeom>
        </p:spPr>
      </p:pic>
    </p:spTree>
    <p:extLst>
      <p:ext uri="{BB962C8B-B14F-4D97-AF65-F5344CB8AC3E}">
        <p14:creationId xmlns:p14="http://schemas.microsoft.com/office/powerpoint/2010/main" xmlns="" val="730689574"/>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Formulas for Funding ReUse</a:t>
            </a:r>
            <a:endParaRPr lang="en-US" dirty="0"/>
          </a:p>
        </p:txBody>
      </p:sp>
      <p:sp>
        <p:nvSpPr>
          <p:cNvPr id="3" name="Content Placeholder 2"/>
          <p:cNvSpPr>
            <a:spLocks noGrp="1"/>
          </p:cNvSpPr>
          <p:nvPr>
            <p:ph idx="1"/>
          </p:nvPr>
        </p:nvSpPr>
        <p:spPr>
          <a:xfrm>
            <a:off x="1447800" y="1371600"/>
            <a:ext cx="7498080" cy="4800600"/>
          </a:xfrm>
        </p:spPr>
        <p:txBody>
          <a:bodyPr>
            <a:normAutofit/>
          </a:bodyPr>
          <a:lstStyle/>
          <a:p>
            <a:r>
              <a:rPr lang="en-US" sz="2400" dirty="0" smtClean="0">
                <a:latin typeface="Georgia" panose="02040502050405020303" pitchFamily="18" charset="0"/>
              </a:rPr>
              <a:t>Use cost allocation to show the need for targeted funding sources</a:t>
            </a:r>
          </a:p>
          <a:p>
            <a:r>
              <a:rPr lang="en-US" sz="2400" dirty="0" smtClean="0">
                <a:latin typeface="Georgia" panose="02040502050405020303" pitchFamily="18" charset="0"/>
              </a:rPr>
              <a:t>Ex: Children’s DME costs are $41,000 and you use this to show what your budget is for this potential funder </a:t>
            </a:r>
          </a:p>
          <a:p>
            <a:r>
              <a:rPr lang="en-US" sz="2400" dirty="0" smtClean="0">
                <a:latin typeface="Georgia" panose="02040502050405020303" pitchFamily="18" charset="0"/>
              </a:rPr>
              <a:t>Grant may ask for them to contribute $10,000 toward this program budget.</a:t>
            </a:r>
          </a:p>
          <a:p>
            <a:pPr>
              <a:buNone/>
            </a:pPr>
            <a:endParaRPr lang="en-US" sz="2400" dirty="0">
              <a:latin typeface="Georgia" panose="02040502050405020303" pitchFamily="18" charset="0"/>
            </a:endParaRPr>
          </a:p>
        </p:txBody>
      </p:sp>
    </p:spTree>
    <p:extLst>
      <p:ext uri="{BB962C8B-B14F-4D97-AF65-F5344CB8AC3E}">
        <p14:creationId xmlns:p14="http://schemas.microsoft.com/office/powerpoint/2010/main" xmlns="" val="280103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Formulas for Funding ReUse</a:t>
            </a:r>
            <a:endParaRPr lang="en-US" dirty="0"/>
          </a:p>
        </p:txBody>
      </p:sp>
      <p:sp>
        <p:nvSpPr>
          <p:cNvPr id="3" name="Content Placeholder 2"/>
          <p:cNvSpPr>
            <a:spLocks noGrp="1"/>
          </p:cNvSpPr>
          <p:nvPr>
            <p:ph idx="1"/>
          </p:nvPr>
        </p:nvSpPr>
        <p:spPr/>
        <p:txBody>
          <a:bodyPr>
            <a:normAutofit/>
          </a:bodyPr>
          <a:lstStyle/>
          <a:p>
            <a:r>
              <a:rPr lang="en-US" sz="2400" dirty="0" smtClean="0">
                <a:latin typeface="Georgia" panose="02040502050405020303" pitchFamily="18" charset="0"/>
              </a:rPr>
              <a:t>Use cost allocation to show the need for targeted funding sources</a:t>
            </a:r>
          </a:p>
          <a:p>
            <a:r>
              <a:rPr lang="en-US" sz="2400" dirty="0" smtClean="0">
                <a:latin typeface="Georgia" panose="02040502050405020303" pitchFamily="18" charset="0"/>
              </a:rPr>
              <a:t>Ex: Divide the number of items provided by the total of operating cost for the program to get the cost to provide each item. </a:t>
            </a:r>
          </a:p>
          <a:p>
            <a:r>
              <a:rPr lang="en-US" sz="2400" dirty="0" smtClean="0">
                <a:latin typeface="Georgia" panose="02040502050405020303" pitchFamily="18" charset="0"/>
              </a:rPr>
              <a:t>Do an average hourly time estimate to refurbish/process each item to do an estimated cost to provide each item. </a:t>
            </a:r>
            <a:endParaRPr lang="en-US" sz="2400" dirty="0">
              <a:latin typeface="Georgia" panose="02040502050405020303" pitchFamily="18" charset="0"/>
            </a:endParaRPr>
          </a:p>
        </p:txBody>
      </p:sp>
    </p:spTree>
    <p:extLst>
      <p:ext uri="{BB962C8B-B14F-4D97-AF65-F5344CB8AC3E}">
        <p14:creationId xmlns:p14="http://schemas.microsoft.com/office/powerpoint/2010/main" xmlns="" val="1357178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b="1" dirty="0" smtClean="0"/>
              <a:t>Earned Income</a:t>
            </a:r>
          </a:p>
          <a:p>
            <a:pPr lvl="1"/>
            <a:r>
              <a:rPr lang="en-US" sz="2000" dirty="0" smtClean="0">
                <a:latin typeface="Georgia" panose="02040502050405020303" pitchFamily="18" charset="0"/>
              </a:rPr>
              <a:t>Fees for Service to Clients</a:t>
            </a:r>
          </a:p>
          <a:p>
            <a:pPr lvl="1"/>
            <a:r>
              <a:rPr lang="en-US" sz="2000" dirty="0" smtClean="0">
                <a:latin typeface="Georgia" panose="02040502050405020303" pitchFamily="18" charset="0"/>
              </a:rPr>
              <a:t>Auto Sales</a:t>
            </a:r>
          </a:p>
          <a:p>
            <a:pPr lvl="1"/>
            <a:r>
              <a:rPr lang="en-US" sz="2000" dirty="0" smtClean="0">
                <a:latin typeface="Georgia" panose="02040502050405020303" pitchFamily="18" charset="0"/>
              </a:rPr>
              <a:t>Thrift Store – selling donated items</a:t>
            </a:r>
          </a:p>
          <a:p>
            <a:pPr lvl="1"/>
            <a:endParaRPr lang="en-US" sz="2000" dirty="0" smtClean="0">
              <a:latin typeface="Georgia" panose="02040502050405020303" pitchFamily="18" charset="0"/>
            </a:endParaRPr>
          </a:p>
          <a:p>
            <a:pPr lvl="1"/>
            <a:endParaRPr lang="en-US" sz="2000" dirty="0" smtClean="0">
              <a:latin typeface="Georgia" panose="02040502050405020303" pitchFamily="18" charset="0"/>
            </a:endParaRPr>
          </a:p>
          <a:p>
            <a:pPr marL="82296" indent="0">
              <a:buNone/>
            </a:pPr>
            <a:endParaRPr lang="en-US" dirty="0" smtClean="0"/>
          </a:p>
          <a:p>
            <a:endParaRPr lang="en-US" dirty="0"/>
          </a:p>
        </p:txBody>
      </p:sp>
    </p:spTree>
    <p:extLst>
      <p:ext uri="{BB962C8B-B14F-4D97-AF65-F5344CB8AC3E}">
        <p14:creationId xmlns:p14="http://schemas.microsoft.com/office/powerpoint/2010/main" xmlns="" val="31599946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Earned Income</a:t>
            </a:r>
            <a:endParaRPr lang="en-US" dirty="0"/>
          </a:p>
        </p:txBody>
      </p:sp>
      <p:sp>
        <p:nvSpPr>
          <p:cNvPr id="3" name="Content Placeholder 2"/>
          <p:cNvSpPr>
            <a:spLocks noGrp="1"/>
          </p:cNvSpPr>
          <p:nvPr>
            <p:ph idx="1"/>
          </p:nvPr>
        </p:nvSpPr>
        <p:spPr/>
        <p:txBody>
          <a:bodyPr/>
          <a:lstStyle/>
          <a:p>
            <a:r>
              <a:rPr lang="en-US" sz="3600" dirty="0" smtClean="0"/>
              <a:t>Registration Fees $25</a:t>
            </a:r>
          </a:p>
          <a:p>
            <a:r>
              <a:rPr lang="en-US" sz="3600" dirty="0" smtClean="0"/>
              <a:t>Hard Costs – New Items such Batteries, Ramps and other DME (Rotary/Disaster)</a:t>
            </a:r>
          </a:p>
          <a:p>
            <a:r>
              <a:rPr lang="en-US" sz="3600" dirty="0" smtClean="0"/>
              <a:t>Repair Service Fee $25</a:t>
            </a:r>
          </a:p>
          <a:p>
            <a:r>
              <a:rPr lang="en-US" sz="3600" dirty="0" smtClean="0"/>
              <a:t>Repair Per Item - Varies</a:t>
            </a:r>
            <a:endParaRPr lang="en-US"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3081506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Fees For Services</a:t>
            </a:r>
            <a:endParaRPr lang="en-US" dirty="0"/>
          </a:p>
        </p:txBody>
      </p:sp>
      <p:sp>
        <p:nvSpPr>
          <p:cNvPr id="3" name="Content Placeholder 2"/>
          <p:cNvSpPr>
            <a:spLocks noGrp="1"/>
          </p:cNvSpPr>
          <p:nvPr>
            <p:ph idx="1"/>
          </p:nvPr>
        </p:nvSpPr>
        <p:spPr>
          <a:xfrm>
            <a:off x="1388836" y="1289956"/>
            <a:ext cx="7498080" cy="4800600"/>
          </a:xfrm>
        </p:spPr>
        <p:txBody>
          <a:bodyPr>
            <a:normAutofit fontScale="77500" lnSpcReduction="20000"/>
          </a:bodyPr>
          <a:lstStyle/>
          <a:p>
            <a:pPr marL="82296" indent="0">
              <a:buNone/>
            </a:pPr>
            <a:endParaRPr lang="en-US" dirty="0"/>
          </a:p>
          <a:p>
            <a:r>
              <a:rPr lang="en-US" dirty="0" smtClean="0"/>
              <a:t>Sanitizing Fee</a:t>
            </a:r>
            <a:r>
              <a:rPr lang="en-US" dirty="0"/>
              <a:t>	</a:t>
            </a:r>
            <a:r>
              <a:rPr lang="en-US" dirty="0" smtClean="0"/>
              <a:t>	$15</a:t>
            </a:r>
            <a:r>
              <a:rPr lang="en-US" dirty="0"/>
              <a:t>		</a:t>
            </a:r>
          </a:p>
          <a:p>
            <a:r>
              <a:rPr lang="en-US" dirty="0" smtClean="0"/>
              <a:t>Tires/Drive Wheels	$10</a:t>
            </a:r>
            <a:r>
              <a:rPr lang="en-US" dirty="0"/>
              <a:t>	</a:t>
            </a:r>
            <a:r>
              <a:rPr lang="en-US" dirty="0" smtClean="0"/>
              <a:t>	</a:t>
            </a:r>
            <a:r>
              <a:rPr lang="en-US" sz="2600" dirty="0"/>
              <a:t>	</a:t>
            </a:r>
          </a:p>
          <a:p>
            <a:r>
              <a:rPr lang="en-US" dirty="0"/>
              <a:t>Tubes	</a:t>
            </a:r>
            <a:r>
              <a:rPr lang="en-US" dirty="0" smtClean="0"/>
              <a:t>		$5</a:t>
            </a:r>
            <a:r>
              <a:rPr lang="en-US" dirty="0"/>
              <a:t>	</a:t>
            </a:r>
          </a:p>
          <a:p>
            <a:r>
              <a:rPr lang="en-US" dirty="0"/>
              <a:t>Small Tires	</a:t>
            </a:r>
            <a:r>
              <a:rPr lang="en-US" dirty="0" smtClean="0"/>
              <a:t>		$5</a:t>
            </a:r>
            <a:endParaRPr lang="en-US" dirty="0"/>
          </a:p>
          <a:p>
            <a:r>
              <a:rPr lang="en-US" dirty="0"/>
              <a:t>Footrests	</a:t>
            </a:r>
            <a:r>
              <a:rPr lang="en-US" dirty="0" smtClean="0"/>
              <a:t>		$15</a:t>
            </a:r>
            <a:r>
              <a:rPr lang="en-US" dirty="0"/>
              <a:t>	</a:t>
            </a:r>
          </a:p>
          <a:p>
            <a:r>
              <a:rPr lang="en-US" dirty="0"/>
              <a:t>Armrests	</a:t>
            </a:r>
            <a:r>
              <a:rPr lang="en-US" dirty="0" smtClean="0"/>
              <a:t>		$5</a:t>
            </a:r>
            <a:r>
              <a:rPr lang="en-US" dirty="0"/>
              <a:t>		</a:t>
            </a:r>
          </a:p>
          <a:p>
            <a:r>
              <a:rPr lang="en-US" dirty="0"/>
              <a:t>Upholstery/seating</a:t>
            </a:r>
            <a:r>
              <a:rPr lang="en-US" dirty="0" smtClean="0"/>
              <a:t>	$20</a:t>
            </a:r>
            <a:r>
              <a:rPr lang="en-US" dirty="0"/>
              <a:t>	</a:t>
            </a:r>
          </a:p>
          <a:p>
            <a:r>
              <a:rPr lang="en-US" dirty="0"/>
              <a:t>Charger	</a:t>
            </a:r>
            <a:r>
              <a:rPr lang="en-US" dirty="0" smtClean="0"/>
              <a:t>		$25</a:t>
            </a:r>
            <a:endParaRPr lang="en-US" dirty="0"/>
          </a:p>
          <a:p>
            <a:r>
              <a:rPr lang="en-US" dirty="0"/>
              <a:t>Joy Stick	</a:t>
            </a:r>
            <a:r>
              <a:rPr lang="en-US" dirty="0" smtClean="0"/>
              <a:t>		$30</a:t>
            </a:r>
            <a:r>
              <a:rPr lang="en-US" dirty="0"/>
              <a:t>	</a:t>
            </a:r>
          </a:p>
          <a:p>
            <a:r>
              <a:rPr lang="en-US" dirty="0"/>
              <a:t>Casters	</a:t>
            </a:r>
            <a:r>
              <a:rPr lang="en-US" dirty="0" smtClean="0"/>
              <a:t>		$5</a:t>
            </a:r>
            <a:r>
              <a:rPr lang="en-US" dirty="0"/>
              <a:t>	</a:t>
            </a:r>
          </a:p>
          <a:p>
            <a:r>
              <a:rPr lang="en-US" dirty="0"/>
              <a:t>Motors	</a:t>
            </a:r>
            <a:r>
              <a:rPr lang="en-US" dirty="0" smtClean="0"/>
              <a:t>		$30</a:t>
            </a:r>
            <a:r>
              <a:rPr lang="en-US" dirty="0"/>
              <a:t>	</a:t>
            </a:r>
          </a:p>
          <a:p>
            <a:pPr marL="82296" indent="0">
              <a:buNone/>
            </a:pPr>
            <a:endParaRPr lang="en-US" dirty="0" smtClean="0"/>
          </a:p>
          <a:p>
            <a:endParaRPr lang="en-US" dirty="0"/>
          </a:p>
        </p:txBody>
      </p:sp>
      <p:pic>
        <p:nvPicPr>
          <p:cNvPr id="1026" name="Picture 2" descr="C:\Users\suzannegirone\AppData\Local\Microsoft\Windows\Temporary Internet Files\Content.IE5\KN0AZS2M\large-Wheelchair-0-17756[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740" y="304800"/>
            <a:ext cx="1876199"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suzannegirone\AppData\Local\Microsoft\Windows\Temporary Internet Files\Content.IE5\SQTAQQSI\carlitos-BikeWheel[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15635" y="3031671"/>
            <a:ext cx="1676400" cy="1676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suzannegirone\AppData\Local\Microsoft\Windows\Temporary Internet Files\Content.IE5\KN0AZS2M\large-Tools-166.6-11613[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304800"/>
            <a:ext cx="1187450" cy="1166529"/>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suzannegirone\AppData\Local\Microsoft\Windows\Temporary Internet Files\Content.IE5\Q1W67JN9\washing%20machine%20repair%20man[1].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82" y="5348209"/>
            <a:ext cx="1844675" cy="14411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3357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2000"/>
                                        <p:tgtEl>
                                          <p:spTgt spid="1032"/>
                                        </p:tgtEl>
                                      </p:cBhvr>
                                    </p:animEffect>
                                    <p:anim calcmode="lin" valueType="num">
                                      <p:cBhvr>
                                        <p:cTn id="8" dur="2000" fill="hold"/>
                                        <p:tgtEl>
                                          <p:spTgt spid="1032"/>
                                        </p:tgtEl>
                                        <p:attrNameLst>
                                          <p:attrName>ppt_w</p:attrName>
                                        </p:attrNameLst>
                                      </p:cBhvr>
                                      <p:tavLst>
                                        <p:tav tm="0" fmla="#ppt_w*sin(2.5*pi*$)">
                                          <p:val>
                                            <p:fltVal val="0"/>
                                          </p:val>
                                        </p:tav>
                                        <p:tav tm="100000">
                                          <p:val>
                                            <p:fltVal val="1"/>
                                          </p:val>
                                        </p:tav>
                                      </p:tavLst>
                                    </p:anim>
                                    <p:anim calcmode="lin" valueType="num">
                                      <p:cBhvr>
                                        <p:cTn id="9" dur="2000" fill="hold"/>
                                        <p:tgtEl>
                                          <p:spTgt spid="103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par>
                          <p:cTn id="14" fill="hold">
                            <p:stCondLst>
                              <p:cond delay="4000"/>
                            </p:stCondLst>
                            <p:childTnLst>
                              <p:par>
                                <p:cTn id="15" presetID="26" presetClass="entr" presetSubtype="0"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80">
                                          <p:stCondLst>
                                            <p:cond delay="0"/>
                                          </p:stCondLst>
                                        </p:cTn>
                                        <p:tgtEl>
                                          <p:spTgt spid="1027"/>
                                        </p:tgtEl>
                                      </p:cBhvr>
                                    </p:animEffect>
                                    <p:anim calcmode="lin" valueType="num">
                                      <p:cBhvr>
                                        <p:cTn id="1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23" dur="26">
                                          <p:stCondLst>
                                            <p:cond delay="650"/>
                                          </p:stCondLst>
                                        </p:cTn>
                                        <p:tgtEl>
                                          <p:spTgt spid="1027"/>
                                        </p:tgtEl>
                                      </p:cBhvr>
                                      <p:to x="100000" y="60000"/>
                                    </p:animScale>
                                    <p:animScale>
                                      <p:cBhvr>
                                        <p:cTn id="24" dur="166" decel="50000">
                                          <p:stCondLst>
                                            <p:cond delay="676"/>
                                          </p:stCondLst>
                                        </p:cTn>
                                        <p:tgtEl>
                                          <p:spTgt spid="1027"/>
                                        </p:tgtEl>
                                      </p:cBhvr>
                                      <p:to x="100000" y="100000"/>
                                    </p:animScale>
                                    <p:animScale>
                                      <p:cBhvr>
                                        <p:cTn id="25" dur="26">
                                          <p:stCondLst>
                                            <p:cond delay="1312"/>
                                          </p:stCondLst>
                                        </p:cTn>
                                        <p:tgtEl>
                                          <p:spTgt spid="1027"/>
                                        </p:tgtEl>
                                      </p:cBhvr>
                                      <p:to x="100000" y="80000"/>
                                    </p:animScale>
                                    <p:animScale>
                                      <p:cBhvr>
                                        <p:cTn id="26" dur="166" decel="50000">
                                          <p:stCondLst>
                                            <p:cond delay="1338"/>
                                          </p:stCondLst>
                                        </p:cTn>
                                        <p:tgtEl>
                                          <p:spTgt spid="1027"/>
                                        </p:tgtEl>
                                      </p:cBhvr>
                                      <p:to x="100000" y="100000"/>
                                    </p:animScale>
                                    <p:animScale>
                                      <p:cBhvr>
                                        <p:cTn id="27" dur="26">
                                          <p:stCondLst>
                                            <p:cond delay="1642"/>
                                          </p:stCondLst>
                                        </p:cTn>
                                        <p:tgtEl>
                                          <p:spTgt spid="1027"/>
                                        </p:tgtEl>
                                      </p:cBhvr>
                                      <p:to x="100000" y="90000"/>
                                    </p:animScale>
                                    <p:animScale>
                                      <p:cBhvr>
                                        <p:cTn id="28" dur="166" decel="50000">
                                          <p:stCondLst>
                                            <p:cond delay="1668"/>
                                          </p:stCondLst>
                                        </p:cTn>
                                        <p:tgtEl>
                                          <p:spTgt spid="1027"/>
                                        </p:tgtEl>
                                      </p:cBhvr>
                                      <p:to x="100000" y="100000"/>
                                    </p:animScale>
                                    <p:animScale>
                                      <p:cBhvr>
                                        <p:cTn id="29" dur="26">
                                          <p:stCondLst>
                                            <p:cond delay="1808"/>
                                          </p:stCondLst>
                                        </p:cTn>
                                        <p:tgtEl>
                                          <p:spTgt spid="1027"/>
                                        </p:tgtEl>
                                      </p:cBhvr>
                                      <p:to x="100000" y="95000"/>
                                    </p:animScale>
                                    <p:animScale>
                                      <p:cBhvr>
                                        <p:cTn id="30" dur="166" decel="50000">
                                          <p:stCondLst>
                                            <p:cond delay="1834"/>
                                          </p:stCondLst>
                                        </p:cTn>
                                        <p:tgtEl>
                                          <p:spTgt spid="1027"/>
                                        </p:tgtEl>
                                      </p:cBhvr>
                                      <p:to x="100000" y="100000"/>
                                    </p:animScale>
                                  </p:childTnLst>
                                </p:cTn>
                              </p:par>
                            </p:childTnLst>
                          </p:cTn>
                        </p:par>
                        <p:par>
                          <p:cTn id="31" fill="hold">
                            <p:stCondLst>
                              <p:cond delay="6000"/>
                            </p:stCondLst>
                            <p:childTnLst>
                              <p:par>
                                <p:cTn id="32" presetID="2" presetClass="entr" presetSubtype="2" fill="hold" nodeType="afterEffect">
                                  <p:stCondLst>
                                    <p:cond delay="0"/>
                                  </p:stCondLst>
                                  <p:childTnLst>
                                    <p:set>
                                      <p:cBhvr>
                                        <p:cTn id="33" dur="1" fill="hold">
                                          <p:stCondLst>
                                            <p:cond delay="0"/>
                                          </p:stCondLst>
                                        </p:cTn>
                                        <p:tgtEl>
                                          <p:spTgt spid="1033"/>
                                        </p:tgtEl>
                                        <p:attrNameLst>
                                          <p:attrName>style.visibility</p:attrName>
                                        </p:attrNameLst>
                                      </p:cBhvr>
                                      <p:to>
                                        <p:strVal val="visible"/>
                                      </p:to>
                                    </p:set>
                                    <p:anim calcmode="lin" valueType="num">
                                      <p:cBhvr additive="base">
                                        <p:cTn id="34" dur="500" fill="hold"/>
                                        <p:tgtEl>
                                          <p:spTgt spid="1033"/>
                                        </p:tgtEl>
                                        <p:attrNameLst>
                                          <p:attrName>ppt_x</p:attrName>
                                        </p:attrNameLst>
                                      </p:cBhvr>
                                      <p:tavLst>
                                        <p:tav tm="0">
                                          <p:val>
                                            <p:strVal val="1+#ppt_w/2"/>
                                          </p:val>
                                        </p:tav>
                                        <p:tav tm="100000">
                                          <p:val>
                                            <p:strVal val="#ppt_x"/>
                                          </p:val>
                                        </p:tav>
                                      </p:tavLst>
                                    </p:anim>
                                    <p:anim calcmode="lin" valueType="num">
                                      <p:cBhvr additive="base">
                                        <p:cTn id="35"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FODAC Thrift Store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2143123"/>
            <a:ext cx="7298270" cy="4105277"/>
          </a:xfrm>
          <a:prstGeom prst="rect">
            <a:avLst/>
          </a:prstGeom>
        </p:spPr>
      </p:pic>
    </p:spTree>
    <p:extLst>
      <p:ext uri="{BB962C8B-B14F-4D97-AF65-F5344CB8AC3E}">
        <p14:creationId xmlns:p14="http://schemas.microsoft.com/office/powerpoint/2010/main" xmlns="" val="1727476000"/>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4648199" cy="381000"/>
          </a:xfrm>
        </p:spPr>
        <p:txBody>
          <a:bodyPr>
            <a:noAutofit/>
          </a:bodyPr>
          <a:lstStyle/>
          <a:p>
            <a:r>
              <a:rPr lang="en-US" sz="2000" b="1" dirty="0" smtClean="0">
                <a:latin typeface="Arial" panose="020B0604020202020204" pitchFamily="34" charset="0"/>
                <a:cs typeface="Arial" panose="020B0604020202020204" pitchFamily="34" charset="0"/>
              </a:rPr>
              <a:t>How can you help FODAC?</a:t>
            </a:r>
            <a:endParaRPr lang="en-US" sz="2000" b="1" dirty="0">
              <a:latin typeface="Arial" panose="020B0604020202020204" pitchFamily="34" charset="0"/>
              <a:cs typeface="Arial" panose="020B0604020202020204" pitchFamily="34" charset="0"/>
            </a:endParaRPr>
          </a:p>
        </p:txBody>
      </p:sp>
      <p:pic>
        <p:nvPicPr>
          <p:cNvPr id="5" name="Picture 2">
            <a:hlinkClick r:id="rId5"/>
          </p:cNvPr>
          <p:cNvPicPr>
            <a:picLocks noGrp="1" noChangeAspect="1" noChangeArrowheads="1"/>
          </p:cNvPicPr>
          <p:nvPr>
            <p:ph sz="quarter" idx="4294967295"/>
          </p:nvPr>
        </p:nvPicPr>
        <p:blipFill>
          <a:blip r:embed="rId6" cstate="print">
            <a:extLst>
              <a:ext uri="{28A0092B-C50C-407E-A947-70E740481C1C}">
                <a14:useLocalDpi xmlns:a14="http://schemas.microsoft.com/office/drawing/2010/main" xmlns="" val="0"/>
              </a:ext>
            </a:extLst>
          </a:blip>
          <a:stretch>
            <a:fillRect/>
          </a:stretch>
        </p:blipFill>
        <p:spPr bwMode="auto">
          <a:xfrm>
            <a:off x="655498" y="838200"/>
            <a:ext cx="2057400" cy="178593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sz="quarter" idx="4294967295"/>
          </p:nvPr>
        </p:nvSpPr>
        <p:spPr>
          <a:xfrm>
            <a:off x="3367574" y="844379"/>
            <a:ext cx="4847252" cy="3124200"/>
          </a:xfrm>
          <a:prstGeom prst="rect">
            <a:avLst/>
          </a:prstGeom>
        </p:spPr>
        <p:txBody>
          <a:bodyPr>
            <a:normAutofit fontScale="70000" lnSpcReduction="20000"/>
          </a:bodyPr>
          <a:lstStyle/>
          <a:p>
            <a:pPr marL="68580" indent="0" algn="ctr">
              <a:buNone/>
            </a:pPr>
            <a:r>
              <a:rPr lang="en-US" sz="4000" b="1" dirty="0" smtClean="0">
                <a:solidFill>
                  <a:schemeClr val="tx1"/>
                </a:solidFill>
                <a:latin typeface="Georgia" panose="02040502050405020303" pitchFamily="18" charset="0"/>
              </a:rPr>
              <a:t>Donate </a:t>
            </a:r>
          </a:p>
          <a:p>
            <a:pPr marL="68580" indent="0" algn="ctr">
              <a:buNone/>
            </a:pPr>
            <a:r>
              <a:rPr lang="en-US" sz="2000" b="1" dirty="0" smtClean="0">
                <a:solidFill>
                  <a:schemeClr val="tx1"/>
                </a:solidFill>
                <a:latin typeface="Georgia" panose="02040502050405020303" pitchFamily="18" charset="0"/>
              </a:rPr>
              <a:t>to the </a:t>
            </a:r>
            <a:r>
              <a:rPr lang="en-US" sz="4000" b="1" dirty="0" smtClean="0">
                <a:solidFill>
                  <a:schemeClr val="tx1"/>
                </a:solidFill>
                <a:latin typeface="Georgia" panose="02040502050405020303" pitchFamily="18" charset="0"/>
              </a:rPr>
              <a:t> </a:t>
            </a:r>
          </a:p>
          <a:p>
            <a:pPr marL="68580" indent="0" algn="ctr">
              <a:buNone/>
            </a:pPr>
            <a:r>
              <a:rPr lang="en-US" sz="4000" b="1" dirty="0" smtClean="0">
                <a:solidFill>
                  <a:schemeClr val="tx1"/>
                </a:solidFill>
                <a:latin typeface="Georgia" panose="02040502050405020303" pitchFamily="18" charset="0"/>
              </a:rPr>
              <a:t>FODAC Thrift Store</a:t>
            </a:r>
          </a:p>
          <a:p>
            <a:pPr marL="68580" indent="0" algn="ctr">
              <a:buNone/>
            </a:pPr>
            <a:r>
              <a:rPr lang="en-US" sz="2600" b="1" dirty="0" smtClean="0">
                <a:solidFill>
                  <a:schemeClr val="tx1"/>
                </a:solidFill>
                <a:latin typeface="Georgia" panose="02040502050405020303" pitchFamily="18" charset="0"/>
              </a:rPr>
              <a:t>Choose FODAC to receive your </a:t>
            </a:r>
          </a:p>
          <a:p>
            <a:pPr marL="68580" indent="0" algn="ctr">
              <a:buNone/>
            </a:pPr>
            <a:endParaRPr lang="en-US" sz="2600" b="1" dirty="0" smtClean="0">
              <a:solidFill>
                <a:schemeClr val="tx1"/>
              </a:solidFill>
              <a:latin typeface="Georgia" panose="02040502050405020303" pitchFamily="18" charset="0"/>
            </a:endParaRPr>
          </a:p>
          <a:p>
            <a:pPr marL="68580" indent="0">
              <a:buNone/>
            </a:pPr>
            <a:r>
              <a:rPr lang="en-US" sz="1600" b="1" dirty="0" smtClean="0">
                <a:solidFill>
                  <a:schemeClr val="tx1"/>
                </a:solidFill>
                <a:latin typeface="Georgia" panose="02040502050405020303" pitchFamily="18" charset="0"/>
              </a:rPr>
              <a:t>Gently used house hold items</a:t>
            </a:r>
          </a:p>
          <a:p>
            <a:r>
              <a:rPr lang="en-US" sz="1600" b="1" dirty="0" smtClean="0">
                <a:solidFill>
                  <a:schemeClr val="tx1"/>
                </a:solidFill>
                <a:latin typeface="Georgia" panose="02040502050405020303" pitchFamily="18" charset="0"/>
              </a:rPr>
              <a:t>Furniture	Dishware's			</a:t>
            </a:r>
          </a:p>
          <a:p>
            <a:r>
              <a:rPr lang="en-US" sz="1600" b="1" dirty="0" smtClean="0">
                <a:solidFill>
                  <a:schemeClr val="tx1"/>
                </a:solidFill>
                <a:latin typeface="Georgia" panose="02040502050405020303" pitchFamily="18" charset="0"/>
              </a:rPr>
              <a:t>Clothing/shoes	Flat screen TV’s		</a:t>
            </a:r>
          </a:p>
          <a:p>
            <a:r>
              <a:rPr lang="en-US" sz="1600" b="1" dirty="0" smtClean="0">
                <a:solidFill>
                  <a:schemeClr val="tx1"/>
                </a:solidFill>
                <a:latin typeface="Georgia" panose="02040502050405020303" pitchFamily="18" charset="0"/>
              </a:rPr>
              <a:t>Books		Appliances	</a:t>
            </a:r>
          </a:p>
          <a:p>
            <a:r>
              <a:rPr lang="en-US" sz="1600" b="1" dirty="0" smtClean="0">
                <a:solidFill>
                  <a:schemeClr val="tx1"/>
                </a:solidFill>
                <a:latin typeface="Georgia" panose="02040502050405020303" pitchFamily="18" charset="0"/>
              </a:rPr>
              <a:t>Jewelry	Knick Knacks</a:t>
            </a:r>
          </a:p>
          <a:p>
            <a:endParaRPr lang="en-US" sz="1600" b="1" dirty="0" smtClean="0">
              <a:solidFill>
                <a:schemeClr val="tx1"/>
              </a:solidFill>
              <a:latin typeface="Georgia" panose="02040502050405020303" pitchFamily="18" charset="0"/>
            </a:endParaRPr>
          </a:p>
          <a:p>
            <a:pPr marL="68580" indent="0">
              <a:buNone/>
            </a:pPr>
            <a:endParaRPr lang="en-US" b="1" dirty="0" smtClean="0">
              <a:latin typeface="Georgia" panose="02040502050405020303" pitchFamily="18" charset="0"/>
            </a:endParaRPr>
          </a:p>
          <a:p>
            <a:pPr marL="68580" indent="0">
              <a:buNone/>
            </a:pPr>
            <a:endParaRPr lang="en-US" b="1" dirty="0" smtClean="0">
              <a:latin typeface="Georgia" panose="02040502050405020303" pitchFamily="18" charset="0"/>
            </a:endParaRPr>
          </a:p>
          <a:p>
            <a:pPr marL="68580" indent="0">
              <a:buNone/>
            </a:pPr>
            <a:endParaRPr lang="en-US" b="1" dirty="0" smtClean="0">
              <a:latin typeface="Georgia" panose="02040502050405020303" pitchFamily="18" charset="0"/>
            </a:endParaRPr>
          </a:p>
          <a:p>
            <a:pPr marL="68580" indent="0" algn="ctr">
              <a:buNone/>
            </a:pPr>
            <a:endParaRPr lang="en-US" sz="2000" b="1" dirty="0" smtClean="0">
              <a:latin typeface="Georgia" panose="02040502050405020303" pitchFamily="18" charset="0"/>
            </a:endParaRPr>
          </a:p>
          <a:p>
            <a:pPr marL="68580" indent="0">
              <a:buNone/>
            </a:pPr>
            <a:endParaRPr lang="en-US" sz="2000" b="1" dirty="0">
              <a:latin typeface="Georgia" panose="02040502050405020303" pitchFamily="18" charset="0"/>
              <a:hlinkClick r:id="rId7"/>
            </a:endParaRPr>
          </a:p>
          <a:p>
            <a:pPr marL="68580" indent="0">
              <a:buNone/>
            </a:pPr>
            <a:endParaRPr lang="en-US" sz="2000" b="1" dirty="0" smtClean="0">
              <a:latin typeface="Georgia" panose="02040502050405020303" pitchFamily="18" charset="0"/>
            </a:endParaRPr>
          </a:p>
        </p:txBody>
      </p:sp>
      <p:sp>
        <p:nvSpPr>
          <p:cNvPr id="10" name="Content Placeholder 5"/>
          <p:cNvSpPr txBox="1">
            <a:spLocks/>
          </p:cNvSpPr>
          <p:nvPr/>
        </p:nvSpPr>
        <p:spPr>
          <a:xfrm>
            <a:off x="4495800" y="3962400"/>
            <a:ext cx="3553192" cy="1594559"/>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endParaRPr lang="en-US" dirty="0" smtClean="0"/>
          </a:p>
        </p:txBody>
      </p:sp>
      <p:sp>
        <p:nvSpPr>
          <p:cNvPr id="3" name="Rectangle 2"/>
          <p:cNvSpPr/>
          <p:nvPr/>
        </p:nvSpPr>
        <p:spPr>
          <a:xfrm>
            <a:off x="3200400" y="3968579"/>
            <a:ext cx="5181600" cy="2000548"/>
          </a:xfrm>
          <a:prstGeom prst="rect">
            <a:avLst/>
          </a:prstGeom>
        </p:spPr>
        <p:txBody>
          <a:bodyPr wrap="square">
            <a:spAutoFit/>
          </a:bodyPr>
          <a:lstStyle/>
          <a:p>
            <a:r>
              <a:rPr lang="en-US" sz="1400" b="1" dirty="0" smtClean="0">
                <a:latin typeface="Georgia" panose="02040502050405020303" pitchFamily="18" charset="0"/>
              </a:rPr>
              <a:t>Schedule a pickup of your larger items at </a:t>
            </a:r>
            <a:r>
              <a:rPr lang="en-US" sz="1400" b="1" dirty="0" smtClean="0">
                <a:effectLst/>
                <a:latin typeface="Georgia" panose="02040502050405020303" pitchFamily="18" charset="0"/>
              </a:rPr>
              <a:t>770-492-9014 ext. 114 </a:t>
            </a:r>
          </a:p>
          <a:p>
            <a:r>
              <a:rPr lang="en-US" sz="1400" b="1" dirty="0">
                <a:latin typeface="Georgia" panose="02040502050405020303" pitchFamily="18" charset="0"/>
              </a:rPr>
              <a:t>	</a:t>
            </a:r>
            <a:r>
              <a:rPr lang="en-US" sz="1400" b="1" dirty="0" smtClean="0">
                <a:latin typeface="Georgia" panose="02040502050405020303" pitchFamily="18" charset="0"/>
              </a:rPr>
              <a:t>	Or </a:t>
            </a:r>
          </a:p>
          <a:p>
            <a:r>
              <a:rPr lang="en-US" sz="1400" b="1" dirty="0" smtClean="0">
                <a:effectLst/>
                <a:latin typeface="Georgia" panose="02040502050405020303" pitchFamily="18" charset="0"/>
              </a:rPr>
              <a:t>Drop off at our facility:  4900 </a:t>
            </a:r>
            <a:r>
              <a:rPr lang="en-US" sz="1400" b="1" dirty="0">
                <a:latin typeface="Georgia" panose="02040502050405020303" pitchFamily="18" charset="0"/>
              </a:rPr>
              <a:t>L</a:t>
            </a:r>
            <a:r>
              <a:rPr lang="en-US" sz="1400" b="1" dirty="0" smtClean="0">
                <a:effectLst/>
                <a:latin typeface="Georgia" panose="02040502050405020303" pitchFamily="18" charset="0"/>
              </a:rPr>
              <a:t>ewis Road</a:t>
            </a:r>
            <a:endParaRPr lang="en-US" sz="1400" b="1" dirty="0">
              <a:latin typeface="Georgia" panose="02040502050405020303" pitchFamily="18" charset="0"/>
            </a:endParaRPr>
          </a:p>
          <a:p>
            <a:r>
              <a:rPr lang="en-US" sz="1400" b="1" dirty="0" smtClean="0">
                <a:effectLst/>
                <a:latin typeface="Georgia" panose="02040502050405020303" pitchFamily="18" charset="0"/>
              </a:rPr>
              <a:t>		         Stone Mountain, GA 30083</a:t>
            </a:r>
          </a:p>
          <a:p>
            <a:endParaRPr lang="en-US" sz="1400" b="1" dirty="0" smtClean="0">
              <a:effectLst/>
              <a:latin typeface="Georgia" panose="02040502050405020303" pitchFamily="18" charset="0"/>
            </a:endParaRPr>
          </a:p>
          <a:p>
            <a:r>
              <a:rPr lang="en-US" sz="1400" b="1" dirty="0" smtClean="0">
                <a:latin typeface="Georgia" panose="02040502050405020303" pitchFamily="18" charset="0"/>
              </a:rPr>
              <a:t>                                                  Monday – Friday 9:30-5:00 </a:t>
            </a:r>
          </a:p>
          <a:p>
            <a:r>
              <a:rPr lang="en-US" sz="1400" b="1" dirty="0" smtClean="0">
                <a:effectLst/>
                <a:latin typeface="Georgia" panose="02040502050405020303" pitchFamily="18" charset="0"/>
              </a:rPr>
              <a:t>                                                  Saturday 10-4</a:t>
            </a:r>
          </a:p>
          <a:p>
            <a:endParaRPr lang="en-US" sz="1200" dirty="0">
              <a:effectLst/>
            </a:endParaRPr>
          </a:p>
        </p:txBody>
      </p:sp>
      <p:sp>
        <p:nvSpPr>
          <p:cNvPr id="7" name="Content Placeholder 5"/>
          <p:cNvSpPr txBox="1">
            <a:spLocks/>
          </p:cNvSpPr>
          <p:nvPr/>
        </p:nvSpPr>
        <p:spPr>
          <a:xfrm>
            <a:off x="4495800" y="152400"/>
            <a:ext cx="3962400" cy="457199"/>
          </a:xfrm>
          <a:prstGeom prst="rect">
            <a:avLst/>
          </a:prstGeom>
        </p:spPr>
        <p:txBody>
          <a:bodyPr vert="horz" lIns="91440" tIns="45720" rIns="91440" bIns="45720" rtlCol="0">
            <a:normAutofit fontScale="925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US" sz="2800" b="1" dirty="0" smtClean="0">
                <a:solidFill>
                  <a:schemeClr val="tx1"/>
                </a:solidFill>
                <a:latin typeface="Georgia" panose="02040502050405020303" pitchFamily="18" charset="0"/>
              </a:rPr>
              <a:t>It’s tax deductible!!</a:t>
            </a:r>
          </a:p>
          <a:p>
            <a:endParaRPr lang="en-US" sz="1600" b="1" dirty="0" smtClean="0">
              <a:solidFill>
                <a:schemeClr val="tx1"/>
              </a:solidFill>
              <a:latin typeface="Georgia" panose="02040502050405020303" pitchFamily="18" charset="0"/>
            </a:endParaRPr>
          </a:p>
          <a:p>
            <a:pPr marL="68580" indent="0">
              <a:buFont typeface="Wingdings 2" pitchFamily="18" charset="2"/>
              <a:buNone/>
            </a:pPr>
            <a:endParaRPr lang="en-US" b="1" dirty="0" smtClean="0">
              <a:latin typeface="Georgia" panose="02040502050405020303" pitchFamily="18" charset="0"/>
            </a:endParaRPr>
          </a:p>
          <a:p>
            <a:pPr marL="68580" indent="0">
              <a:buFont typeface="Wingdings 2" pitchFamily="18" charset="2"/>
              <a:buNone/>
            </a:pPr>
            <a:endParaRPr lang="en-US" sz="2000" b="1" dirty="0" smtClean="0">
              <a:latin typeface="Georgia" panose="02040502050405020303" pitchFamily="18" charset="0"/>
            </a:endParaRPr>
          </a:p>
        </p:txBody>
      </p:sp>
      <p:pic>
        <p:nvPicPr>
          <p:cNvPr id="2050" name="Picture 2" descr="C:\Users\SuzanneGirone\AppData\Local\Microsoft\Windows\Temporary Internet Files\Content.IE5\G8XNLRUA\clothes_rack_CoolClips_vc065647[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1957" y="2792469"/>
            <a:ext cx="1092515" cy="18192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SuzanneGirone\AppData\Local\Microsoft\Windows\Temporary Internet Files\Content.IE5\1ZUTC2LW\flat_screen[1].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718066" y="2492610"/>
            <a:ext cx="1160620" cy="90963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SuzanneGirone\AppData\Local\Microsoft\Windows\Temporary Internet Files\Content.IE5\G8XNLRUA\sofa-307463_640[1].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7200" y="4882405"/>
            <a:ext cx="1745467" cy="1041826"/>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SuzanneGirone\AppData\Local\Microsoft\Windows\Temporary Internet Files\Content.IE5\G8XNLRUA\ms-toaster[1].gif"/>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930870" y="3702107"/>
            <a:ext cx="947816" cy="1053129"/>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C:\Users\SuzanneGirone\AppData\Local\Microsoft\Windows\Temporary Internet Files\Content.IE5\JDY4GVG8\refrigerator-29345_640[1].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298376" y="4653900"/>
            <a:ext cx="829044" cy="1498836"/>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9866334"/>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13" name="R.E.M. - What's The Frequency, Kenneth.mp3"/>
          </p:stSnd>
        </p:sndAc>
      </p:transition>
    </mc:Choice>
    <mc:Fallback>
      <p:transition spd="slow">
        <p:circle/>
        <p:sndAc>
          <p:stSnd>
            <p:snd r:embed="rId4" name="R.E.M. - What's The Frequency, Kenneth.mp3"/>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anim calcmode="lin" valueType="num">
                                      <p:cBhvr>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anim calcmode="lin" valueType="num">
                                      <p:cBhvr>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anim calcmode="lin" valueType="num">
                                      <p:cBhvr>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anim calcmode="lin" valueType="num">
                                      <p:cBhvr>
                                        <p:cTn id="2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anim calcmode="lin" valueType="num">
                                      <p:cBhvr>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anim calcmode="lin" valueType="num">
                                      <p:cBhvr>
                                        <p:cTn id="3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9" dur="500" fill="hold"/>
                                        <p:tgtEl>
                                          <p:spTgt spid="6">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anim calcmode="lin" valueType="num">
                                      <p:cBhvr>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anim calcmode="lin" valueType="num">
                                      <p:cBhvr>
                                        <p:cTn id="48"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49" dur="5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animEffect transition="in" filter="fade">
                                      <p:cBhvr>
                                        <p:cTn id="53" dur="500"/>
                                        <p:tgtEl>
                                          <p:spTgt spid="3">
                                            <p:txEl>
                                              <p:pRg st="0" end="0"/>
                                            </p:txEl>
                                          </p:spTgt>
                                        </p:tgtEl>
                                      </p:cBhvr>
                                    </p:animEffect>
                                    <p:anim calcmode="lin" valueType="num">
                                      <p:cBhvr>
                                        <p:cTn id="5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fade">
                                      <p:cBhvr>
                                        <p:cTn id="59" dur="500"/>
                                        <p:tgtEl>
                                          <p:spTgt spid="3">
                                            <p:txEl>
                                              <p:pRg st="1" end="1"/>
                                            </p:txEl>
                                          </p:spTgt>
                                        </p:tgtEl>
                                      </p:cBhvr>
                                    </p:animEffect>
                                    <p:anim calcmode="lin" valueType="num">
                                      <p:cBhvr>
                                        <p:cTn id="6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1" end="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500"/>
                                        <p:tgtEl>
                                          <p:spTgt spid="3">
                                            <p:txEl>
                                              <p:pRg st="2" end="2"/>
                                            </p:txEl>
                                          </p:spTgt>
                                        </p:tgtEl>
                                      </p:cBhvr>
                                    </p:animEffect>
                                    <p:anim calcmode="lin" valueType="num">
                                      <p:cBhvr>
                                        <p:cTn id="6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6" dur="500" fill="hold"/>
                                        <p:tgtEl>
                                          <p:spTgt spid="3">
                                            <p:txEl>
                                              <p:pRg st="2" end="2"/>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fade">
                                      <p:cBhvr>
                                        <p:cTn id="69" dur="500"/>
                                        <p:tgtEl>
                                          <p:spTgt spid="3">
                                            <p:txEl>
                                              <p:pRg st="3" end="3"/>
                                            </p:txEl>
                                          </p:spTgt>
                                        </p:tgtEl>
                                      </p:cBhvr>
                                    </p:animEffect>
                                    <p:anim calcmode="lin" valueType="num">
                                      <p:cBhvr>
                                        <p:cTn id="7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1" dur="500" fill="hold"/>
                                        <p:tgtEl>
                                          <p:spTgt spid="3">
                                            <p:txEl>
                                              <p:pRg st="3" end="3"/>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Effect transition="in" filter="fade">
                                      <p:cBhvr>
                                        <p:cTn id="74" dur="500"/>
                                        <p:tgtEl>
                                          <p:spTgt spid="3">
                                            <p:txEl>
                                              <p:pRg st="5" end="5"/>
                                            </p:txEl>
                                          </p:spTgt>
                                        </p:tgtEl>
                                      </p:cBhvr>
                                    </p:animEffect>
                                    <p:anim calcmode="lin" valueType="num">
                                      <p:cBhvr>
                                        <p:cTn id="7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6" dur="500" fill="hold"/>
                                        <p:tgtEl>
                                          <p:spTgt spid="3">
                                            <p:txEl>
                                              <p:pRg st="5" end="5"/>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anim calcmode="lin" valueType="num">
                                      <p:cBhvr>
                                        <p:cTn id="8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81"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82" fill="hold">
                            <p:stCondLst>
                              <p:cond delay="1500"/>
                            </p:stCondLst>
                            <p:childTnLst>
                              <p:par>
                                <p:cTn id="83" presetID="2" presetClass="entr" presetSubtype="4" fill="hold" grpId="0" nodeType="after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b="1" dirty="0" smtClean="0"/>
              <a:t>Corporations</a:t>
            </a:r>
          </a:p>
          <a:p>
            <a:pPr lvl="1"/>
            <a:r>
              <a:rPr lang="en-US" sz="2000" dirty="0" smtClean="0">
                <a:latin typeface="Georgia" panose="02040502050405020303" pitchFamily="18" charset="0"/>
              </a:rPr>
              <a:t>Corporate Foundations</a:t>
            </a:r>
          </a:p>
          <a:p>
            <a:pPr lvl="1"/>
            <a:r>
              <a:rPr lang="en-US" sz="2000" dirty="0" smtClean="0">
                <a:latin typeface="Georgia" panose="02040502050405020303" pitchFamily="18" charset="0"/>
              </a:rPr>
              <a:t>Volunteer groups</a:t>
            </a:r>
          </a:p>
          <a:p>
            <a:pPr lvl="1"/>
            <a:r>
              <a:rPr lang="en-US" sz="2000" dirty="0" smtClean="0">
                <a:latin typeface="Georgia" panose="02040502050405020303" pitchFamily="18" charset="0"/>
              </a:rPr>
              <a:t>Special Events</a:t>
            </a:r>
          </a:p>
          <a:p>
            <a:pPr lvl="1"/>
            <a:r>
              <a:rPr lang="en-US" sz="2000" dirty="0" smtClean="0">
                <a:latin typeface="Georgia" panose="02040502050405020303" pitchFamily="18" charset="0"/>
              </a:rPr>
              <a:t>In-Kind</a:t>
            </a:r>
          </a:p>
          <a:p>
            <a:pPr lvl="1"/>
            <a:endParaRPr lang="en-US" sz="2400" dirty="0" smtClean="0"/>
          </a:p>
          <a:p>
            <a:pPr lvl="1"/>
            <a:endParaRPr lang="en-US" sz="2400" dirty="0" smtClean="0"/>
          </a:p>
          <a:p>
            <a:pPr lvl="1"/>
            <a:endParaRPr lang="en-US" sz="2400"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2294274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024744" cy="1524000"/>
          </a:xfrm>
        </p:spPr>
        <p:txBody>
          <a:bodyPr>
            <a:noAutofit/>
          </a:bodyPr>
          <a:lstStyle/>
          <a:p>
            <a:pPr algn="ctr"/>
            <a:r>
              <a:rPr lang="en-US" sz="3200" dirty="0" smtClean="0">
                <a:solidFill>
                  <a:schemeClr val="tx1"/>
                </a:solidFill>
              </a:rPr>
              <a:t>Join us for our </a:t>
            </a:r>
            <a:r>
              <a:rPr lang="en-US" sz="3200" b="1" dirty="0" smtClean="0">
                <a:solidFill>
                  <a:schemeClr val="tx1"/>
                </a:solidFill>
              </a:rPr>
              <a:t>Run, Walk, and Roll </a:t>
            </a:r>
            <a:r>
              <a:rPr lang="en-US" sz="3200" dirty="0" smtClean="0">
                <a:solidFill>
                  <a:schemeClr val="tx1"/>
                </a:solidFill>
              </a:rPr>
              <a:t/>
            </a:r>
            <a:br>
              <a:rPr lang="en-US" sz="3200" dirty="0" smtClean="0">
                <a:solidFill>
                  <a:schemeClr val="tx1"/>
                </a:solidFill>
              </a:rPr>
            </a:br>
            <a:r>
              <a:rPr lang="en-US" sz="2400" dirty="0" smtClean="0">
                <a:solidFill>
                  <a:schemeClr val="tx1"/>
                </a:solidFill>
              </a:rPr>
              <a:t>at</a:t>
            </a:r>
            <a:r>
              <a:rPr lang="en-US" sz="3200" dirty="0" smtClean="0">
                <a:solidFill>
                  <a:schemeClr val="tx1"/>
                </a:solidFill>
              </a:rPr>
              <a:t> </a:t>
            </a:r>
            <a:r>
              <a:rPr lang="en-US" sz="3200" dirty="0" smtClean="0"/>
              <a:t/>
            </a:r>
            <a:br>
              <a:rPr lang="en-US" sz="3200" dirty="0" smtClean="0"/>
            </a:br>
            <a:r>
              <a:rPr lang="en-US" sz="3200" b="1" dirty="0" smtClean="0">
                <a:solidFill>
                  <a:schemeClr val="tx1"/>
                </a:solidFill>
              </a:rPr>
              <a:t>Stone Mountain Park</a:t>
            </a:r>
            <a:br>
              <a:rPr lang="en-US" sz="3200" b="1" dirty="0" smtClean="0">
                <a:solidFill>
                  <a:schemeClr val="tx1"/>
                </a:solidFill>
              </a:rPr>
            </a:br>
            <a:r>
              <a:rPr lang="en-US" sz="2400" b="1" dirty="0" smtClean="0">
                <a:solidFill>
                  <a:schemeClr val="tx1"/>
                </a:solidFill>
              </a:rPr>
              <a:t>First Saturday in May</a:t>
            </a:r>
            <a:endParaRPr lang="en-US" sz="2400" b="1" dirty="0">
              <a:solidFill>
                <a:schemeClr val="tx1"/>
              </a:solidFill>
            </a:endParaRPr>
          </a:p>
        </p:txBody>
      </p:sp>
      <p:sp>
        <p:nvSpPr>
          <p:cNvPr id="3" name="Text Placeholder 2"/>
          <p:cNvSpPr>
            <a:spLocks noGrp="1"/>
          </p:cNvSpPr>
          <p:nvPr>
            <p:ph type="body" idx="1"/>
          </p:nvPr>
        </p:nvSpPr>
        <p:spPr>
          <a:xfrm>
            <a:off x="914400" y="2819400"/>
            <a:ext cx="3783459" cy="822171"/>
          </a:xfrm>
        </p:spPr>
        <p:txBody>
          <a:bodyPr>
            <a:normAutofit fontScale="92500" lnSpcReduction="20000"/>
          </a:bodyPr>
          <a:lstStyle/>
          <a:p>
            <a:endParaRPr lang="en-US" dirty="0" smtClean="0"/>
          </a:p>
          <a:p>
            <a:pPr algn="ctr"/>
            <a:r>
              <a:rPr lang="en-US" dirty="0" smtClean="0"/>
              <a:t>Event Emcee Doug Turnbal Traffic reporter from WSB 2015</a:t>
            </a:r>
          </a:p>
          <a:p>
            <a:pPr algn="ctr"/>
            <a:endParaRPr lang="en-US" dirty="0"/>
          </a:p>
        </p:txBody>
      </p:sp>
      <p:sp>
        <p:nvSpPr>
          <p:cNvPr id="5" name="Text Placeholder 4"/>
          <p:cNvSpPr>
            <a:spLocks noGrp="1"/>
          </p:cNvSpPr>
          <p:nvPr>
            <p:ph type="body" sz="quarter" idx="3"/>
          </p:nvPr>
        </p:nvSpPr>
        <p:spPr>
          <a:xfrm>
            <a:off x="4724400" y="2819400"/>
            <a:ext cx="3055717" cy="639762"/>
          </a:xfrm>
        </p:spPr>
        <p:txBody>
          <a:bodyPr>
            <a:normAutofit fontScale="92500" lnSpcReduction="10000"/>
          </a:bodyPr>
          <a:lstStyle/>
          <a:p>
            <a:pPr algn="ctr"/>
            <a:r>
              <a:rPr lang="en-US" dirty="0" smtClean="0"/>
              <a:t>A great day of support and Fun!!</a:t>
            </a:r>
            <a:endParaRPr lang="en-US" dirty="0"/>
          </a:p>
        </p:txBody>
      </p:sp>
      <p:pic>
        <p:nvPicPr>
          <p:cNvPr id="12290" name="Picture 2" descr="\\FODAC-SRV\Shared with Everyone\Photographs\2014\Special events\BWS 2014\L1060040.JPG"/>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3505200"/>
            <a:ext cx="3419475" cy="256460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FODAC-SRV\Shared with Everyone\Photographs\2014\Special events\BWS 2014\L1060122.JPG"/>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6800" y="3505200"/>
            <a:ext cx="3419475" cy="256460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77912" y="5562600"/>
            <a:ext cx="899769" cy="781050"/>
          </a:xfrm>
          <a:prstGeom prst="rect">
            <a:avLst/>
          </a:prstGeom>
        </p:spPr>
      </p:pic>
    </p:spTree>
    <p:extLst>
      <p:ext uri="{BB962C8B-B14F-4D97-AF65-F5344CB8AC3E}">
        <p14:creationId xmlns:p14="http://schemas.microsoft.com/office/powerpoint/2010/main" xmlns="" val="3244499594"/>
      </p:ext>
    </p:extLst>
  </p:cSld>
  <p:clrMapOvr>
    <a:masterClrMapping/>
  </p:clrMapOvr>
  <mc:AlternateContent xmlns:mc="http://schemas.openxmlformats.org/markup-compatibility/2006">
    <mc:Choice xmlns:p14="http://schemas.microsoft.com/office/powerpoint/2010/main" xmlns="" Requires="p14">
      <p:transition spd="slow" p14:dur="1200" advTm="7288">
        <p14:prism/>
        <p:sndAc>
          <p:stSnd>
            <p:snd r:embed="rId6" name="R.E.M. - What's The Frequency, Kenneth.mp3"/>
          </p:stSnd>
        </p:sndAc>
      </p:transition>
    </mc:Choice>
    <mc:Fallback>
      <p:transition spd="slow" advTm="7288">
        <p:fade/>
        <p:sndAc>
          <p:stSnd>
            <p:snd r:embed="rId2" name="R.E.M. - What's The Frequency, Kenneth.mp3"/>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2819400" y="6400800"/>
            <a:ext cx="5353050" cy="457200"/>
          </a:xfrm>
          <a:prstGeom prst="rect">
            <a:avLst/>
          </a:prstGeom>
          <a:noFill/>
          <a:ln w="12700" cap="sq">
            <a:noFill/>
            <a:miter lim="800000"/>
            <a:headEnd type="none" w="sm" len="sm"/>
            <a:tailEnd type="none" w="sm" len="sm"/>
          </a:ln>
        </p:spPr>
        <p:txBody>
          <a:bodyPr>
            <a:spAutoFit/>
          </a:bodyPr>
          <a:lstStyle/>
          <a:p>
            <a:endParaRPr lang="en-US" b="0" dirty="0">
              <a:solidFill>
                <a:srgbClr val="F4DF90"/>
              </a:solidFill>
              <a:latin typeface="Arial" charset="0"/>
            </a:endParaRPr>
          </a:p>
        </p:txBody>
      </p:sp>
      <p:sp>
        <p:nvSpPr>
          <p:cNvPr id="14340" name="Rectangle 4"/>
          <p:cNvSpPr>
            <a:spLocks noChangeArrowheads="1"/>
          </p:cNvSpPr>
          <p:nvPr/>
        </p:nvSpPr>
        <p:spPr bwMode="auto">
          <a:xfrm>
            <a:off x="2714368" y="642895"/>
            <a:ext cx="6400800" cy="1206500"/>
          </a:xfrm>
          <a:prstGeom prst="rect">
            <a:avLst/>
          </a:prstGeom>
          <a:noFill/>
          <a:ln w="12700" cap="sq">
            <a:noFill/>
            <a:miter lim="800000"/>
            <a:headEnd type="none" w="sm" len="sm"/>
            <a:tailEnd type="none" w="sm" len="sm"/>
          </a:ln>
        </p:spPr>
        <p:txBody>
          <a:bodyPr anchor="ctr"/>
          <a:lstStyle/>
          <a:p>
            <a:pPr algn="ctr"/>
            <a:r>
              <a:rPr lang="en-US" sz="4000" b="0" dirty="0">
                <a:solidFill>
                  <a:schemeClr val="tx2"/>
                </a:solidFill>
                <a:latin typeface="+mn-lt"/>
              </a:rPr>
              <a:t>Friends of Disabled Adults and </a:t>
            </a:r>
            <a:r>
              <a:rPr lang="en-US" sz="4000" b="0" dirty="0" smtClean="0">
                <a:solidFill>
                  <a:schemeClr val="tx2"/>
                </a:solidFill>
                <a:latin typeface="+mn-lt"/>
              </a:rPr>
              <a:t>Children</a:t>
            </a:r>
            <a:endParaRPr lang="en-US" sz="4000" b="0" dirty="0">
              <a:solidFill>
                <a:schemeClr val="tx2"/>
              </a:solidFill>
              <a:latin typeface="+mn-lt"/>
            </a:endParaRPr>
          </a:p>
        </p:txBody>
      </p:sp>
      <p:sp>
        <p:nvSpPr>
          <p:cNvPr id="14341" name="Text Box 5"/>
          <p:cNvSpPr txBox="1">
            <a:spLocks noChangeArrowheads="1"/>
          </p:cNvSpPr>
          <p:nvPr/>
        </p:nvSpPr>
        <p:spPr bwMode="auto">
          <a:xfrm>
            <a:off x="3429000" y="6019800"/>
            <a:ext cx="4310063" cy="457200"/>
          </a:xfrm>
          <a:prstGeom prst="rect">
            <a:avLst/>
          </a:prstGeom>
          <a:noFill/>
          <a:ln w="9525">
            <a:noFill/>
            <a:miter lim="800000"/>
            <a:headEnd/>
            <a:tailEnd/>
          </a:ln>
        </p:spPr>
        <p:txBody>
          <a:bodyPr>
            <a:spAutoFit/>
          </a:bodyPr>
          <a:lstStyle/>
          <a:p>
            <a:pPr algn="ctr"/>
            <a:r>
              <a:rPr lang="en-US" b="0" dirty="0" smtClean="0">
                <a:solidFill>
                  <a:schemeClr val="tx2"/>
                </a:solidFill>
              </a:rPr>
              <a:t>www.fodac.org</a:t>
            </a:r>
            <a:endParaRPr lang="en-US" b="0" dirty="0">
              <a:solidFill>
                <a:schemeClr val="tx2"/>
              </a:solidFill>
            </a:endParaRPr>
          </a:p>
        </p:txBody>
      </p:sp>
      <p:pic>
        <p:nvPicPr>
          <p:cNvPr id="8" name="Picture 12"/>
          <p:cNvPicPr>
            <a:picLocks noChangeAspect="1" noChangeArrowheads="1"/>
          </p:cNvPicPr>
          <p:nvPr/>
        </p:nvPicPr>
        <p:blipFill>
          <a:blip r:embed="rId3" cstate="print"/>
          <a:stretch>
            <a:fillRect/>
          </a:stretch>
        </p:blipFill>
        <p:spPr bwMode="auto">
          <a:xfrm>
            <a:off x="914399" y="501650"/>
            <a:ext cx="1990725" cy="1327150"/>
          </a:xfrm>
          <a:prstGeom prst="rect">
            <a:avLst/>
          </a:prstGeom>
          <a:noFill/>
          <a:ln w="9525">
            <a:noFill/>
            <a:miter lim="800000"/>
            <a:headEnd/>
            <a:tailEnd/>
          </a:ln>
        </p:spPr>
      </p:pic>
      <p:sp>
        <p:nvSpPr>
          <p:cNvPr id="10" name="TextBox 9"/>
          <p:cNvSpPr txBox="1"/>
          <p:nvPr/>
        </p:nvSpPr>
        <p:spPr>
          <a:xfrm>
            <a:off x="4038600" y="1828800"/>
            <a:ext cx="4800600" cy="5232202"/>
          </a:xfrm>
          <a:prstGeom prst="rect">
            <a:avLst/>
          </a:prstGeom>
          <a:noFill/>
        </p:spPr>
        <p:txBody>
          <a:bodyPr wrap="square" rtlCol="0">
            <a:spAutoFit/>
          </a:bodyPr>
          <a:lstStyle/>
          <a:p>
            <a:endParaRPr lang="en-US" sz="2000" dirty="0" smtClean="0">
              <a:latin typeface="Georgia" panose="02040502050405020303" pitchFamily="18" charset="0"/>
            </a:endParaRPr>
          </a:p>
          <a:p>
            <a:endParaRPr lang="en-US" sz="2000" dirty="0" smtClean="0">
              <a:latin typeface="Georgia" panose="02040502050405020303" pitchFamily="18" charset="0"/>
            </a:endParaRPr>
          </a:p>
          <a:p>
            <a:pPr marL="0" lvl="2">
              <a:buFont typeface="Arial" pitchFamily="34" charset="0"/>
              <a:buChar char="•"/>
            </a:pPr>
            <a:r>
              <a:rPr lang="en-US" sz="2000" b="1" dirty="0">
                <a:latin typeface="Georgia" panose="02040502050405020303" pitchFamily="18" charset="0"/>
              </a:rPr>
              <a:t>65,000 sq. ft. Warehouse/Offices</a:t>
            </a:r>
          </a:p>
          <a:p>
            <a:pPr marL="0" lvl="2">
              <a:buFont typeface="Arial" pitchFamily="34" charset="0"/>
              <a:buChar char="•"/>
            </a:pPr>
            <a:endParaRPr lang="en-US" sz="2000" b="1" dirty="0" smtClean="0">
              <a:latin typeface="Georgia" panose="02040502050405020303" pitchFamily="18" charset="0"/>
            </a:endParaRPr>
          </a:p>
          <a:p>
            <a:pPr marL="0" lvl="2">
              <a:buFont typeface="Arial" pitchFamily="34" charset="0"/>
              <a:buChar char="•"/>
            </a:pPr>
            <a:r>
              <a:rPr lang="en-US" sz="2000" b="1" dirty="0" smtClean="0">
                <a:latin typeface="Georgia" panose="02040502050405020303" pitchFamily="18" charset="0"/>
              </a:rPr>
              <a:t>(2) 20’ Box trucks </a:t>
            </a:r>
          </a:p>
          <a:p>
            <a:pPr marL="0" lvl="2">
              <a:buFont typeface="Arial" pitchFamily="34" charset="0"/>
              <a:buChar char="•"/>
            </a:pPr>
            <a:endParaRPr lang="en-US" sz="2000" b="1" dirty="0" smtClean="0">
              <a:latin typeface="Georgia" panose="02040502050405020303" pitchFamily="18" charset="0"/>
            </a:endParaRPr>
          </a:p>
          <a:p>
            <a:pPr marL="0" lvl="2">
              <a:buFont typeface="Arial" pitchFamily="34" charset="0"/>
              <a:buChar char="•"/>
            </a:pPr>
            <a:r>
              <a:rPr lang="en-US" sz="2000" b="1" dirty="0" smtClean="0">
                <a:latin typeface="Georgia" panose="02040502050405020303" pitchFamily="18" charset="0"/>
              </a:rPr>
              <a:t>$1,282,000 Operating Budget</a:t>
            </a:r>
          </a:p>
          <a:p>
            <a:pPr marL="0" lvl="2">
              <a:buFont typeface="Arial" pitchFamily="34" charset="0"/>
              <a:buChar char="•"/>
            </a:pPr>
            <a:endParaRPr lang="en-US" sz="2000" b="1" dirty="0" smtClean="0">
              <a:latin typeface="Georgia" panose="02040502050405020303" pitchFamily="18" charset="0"/>
            </a:endParaRPr>
          </a:p>
          <a:p>
            <a:pPr marL="0" lvl="2">
              <a:buFont typeface="Arial" pitchFamily="34" charset="0"/>
              <a:buChar char="•"/>
            </a:pPr>
            <a:r>
              <a:rPr lang="en-US" sz="2000" b="1" dirty="0" smtClean="0">
                <a:latin typeface="Georgia" panose="02040502050405020303" pitchFamily="18" charset="0"/>
              </a:rPr>
              <a:t>Over $10M in Retail Value given</a:t>
            </a:r>
          </a:p>
          <a:p>
            <a:pPr marL="0" lvl="2">
              <a:buFont typeface="Arial" pitchFamily="34" charset="0"/>
              <a:buChar char="•"/>
            </a:pPr>
            <a:endParaRPr lang="en-US" sz="2000" b="1" dirty="0" smtClean="0">
              <a:latin typeface="Georgia" panose="02040502050405020303" pitchFamily="18" charset="0"/>
            </a:endParaRPr>
          </a:p>
          <a:p>
            <a:pPr marL="0" lvl="2">
              <a:buFont typeface="Arial" pitchFamily="34" charset="0"/>
              <a:buChar char="•"/>
            </a:pPr>
            <a:r>
              <a:rPr lang="en-US" sz="2000" b="1" dirty="0" smtClean="0">
                <a:latin typeface="Georgia" panose="02040502050405020303" pitchFamily="18" charset="0"/>
              </a:rPr>
              <a:t>Under 5% Overhead</a:t>
            </a:r>
          </a:p>
          <a:p>
            <a:pPr marL="0" lvl="2">
              <a:buFont typeface="Arial" pitchFamily="34" charset="0"/>
              <a:buChar char="•"/>
            </a:pPr>
            <a:endParaRPr lang="en-US" sz="2000" b="1" dirty="0" smtClean="0">
              <a:latin typeface="Georgia" panose="02040502050405020303" pitchFamily="18" charset="0"/>
            </a:endParaRPr>
          </a:p>
          <a:p>
            <a:pPr marL="0" lvl="2">
              <a:buFont typeface="Arial" pitchFamily="34" charset="0"/>
              <a:buChar char="•"/>
            </a:pPr>
            <a:r>
              <a:rPr lang="en-US" sz="2000" b="1" dirty="0" smtClean="0">
                <a:latin typeface="Georgia" panose="02040502050405020303" pitchFamily="18" charset="0"/>
              </a:rPr>
              <a:t>4 Star Charity Navigator</a:t>
            </a:r>
          </a:p>
          <a:p>
            <a:pPr marL="0" lvl="2">
              <a:buFont typeface="Arial" pitchFamily="34" charset="0"/>
              <a:buChar char="•"/>
            </a:pPr>
            <a:endParaRPr lang="en-US" sz="2000" dirty="0" smtClean="0">
              <a:latin typeface="Georgia" panose="02040502050405020303" pitchFamily="18" charset="0"/>
            </a:endParaRPr>
          </a:p>
          <a:p>
            <a:pPr marL="0" lvl="2">
              <a:buFont typeface="Arial" pitchFamily="34" charset="0"/>
              <a:buChar char="•"/>
            </a:pPr>
            <a:endParaRPr lang="en-US" dirty="0" smtClean="0"/>
          </a:p>
          <a:p>
            <a:pPr marL="0" lvl="2">
              <a:buFont typeface="Arial" pitchFamily="34" charset="0"/>
              <a:buChar char="•"/>
            </a:pPr>
            <a:endParaRPr lang="en-US" dirty="0" smtClean="0"/>
          </a:p>
          <a:p>
            <a:pPr marL="0" lvl="2">
              <a:buFont typeface="Arial" pitchFamily="34" charset="0"/>
              <a:buChar char="•"/>
            </a:pPr>
            <a:endParaRPr lang="en-US" dirty="0" smtClean="0"/>
          </a:p>
        </p:txBody>
      </p:sp>
      <p:pic>
        <p:nvPicPr>
          <p:cNvPr id="11" name="Picture 4" descr="Alexandra Solis">
            <a:hlinkClick r:id="rId4" tooltip="Set featured imag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t="4414" b="4414"/>
          <a:stretch>
            <a:fillRect/>
          </a:stretch>
        </p:blipFill>
        <p:spPr bwMode="auto">
          <a:xfrm>
            <a:off x="1219200" y="1769685"/>
            <a:ext cx="2590800" cy="42167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7792685"/>
      </p:ext>
    </p:extLst>
  </p:cSld>
  <p:clrMapOvr>
    <a:masterClrMapping/>
  </p:clrMapOvr>
  <p:transition spd="slow" advTm="4075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Effect transition="in" filter="barn(inVertical)">
                                      <p:cBhvr>
                                        <p:cTn id="11" dur="500"/>
                                        <p:tgtEl>
                                          <p:spTgt spid="10">
                                            <p:txEl>
                                              <p:pRg st="4" end="4"/>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animEffect transition="in" filter="fade">
                                      <p:cBhvr>
                                        <p:cTn id="15" dur="500"/>
                                        <p:tgtEl>
                                          <p:spTgt spid="10">
                                            <p:txEl>
                                              <p:pRg st="6" end="6"/>
                                            </p:txEl>
                                          </p:spTgt>
                                        </p:tgtEl>
                                      </p:cBhvr>
                                    </p:animEffect>
                                    <p:anim calcmode="lin" valueType="num">
                                      <p:cBhvr>
                                        <p:cTn id="16"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17"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animEffect transition="in" filter="fade">
                                      <p:cBhvr>
                                        <p:cTn id="21" dur="500"/>
                                        <p:tgtEl>
                                          <p:spTgt spid="10">
                                            <p:txEl>
                                              <p:pRg st="8" end="8"/>
                                            </p:txEl>
                                          </p:spTgt>
                                        </p:tgtEl>
                                      </p:cBhvr>
                                    </p:animEffect>
                                    <p:anim calcmode="lin" valueType="num">
                                      <p:cBhvr>
                                        <p:cTn id="22"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23" dur="5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fade">
                                      <p:cBhvr>
                                        <p:cTn id="27" dur="1000"/>
                                        <p:tgtEl>
                                          <p:spTgt spid="10">
                                            <p:txEl>
                                              <p:pRg st="10" end="10"/>
                                            </p:txEl>
                                          </p:spTgt>
                                        </p:tgtEl>
                                      </p:cBhvr>
                                    </p:animEffect>
                                    <p:anim calcmode="lin" valueType="num">
                                      <p:cBhvr>
                                        <p:cTn id="28"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0">
                                            <p:txEl>
                                              <p:pRg st="12" end="12"/>
                                            </p:txEl>
                                          </p:spTgt>
                                        </p:tgtEl>
                                        <p:attrNameLst>
                                          <p:attrName>style.visibility</p:attrName>
                                        </p:attrNameLst>
                                      </p:cBhvr>
                                      <p:to>
                                        <p:strVal val="visible"/>
                                      </p:to>
                                    </p:set>
                                    <p:animEffect transition="in" filter="fade">
                                      <p:cBhvr>
                                        <p:cTn id="33" dur="500"/>
                                        <p:tgtEl>
                                          <p:spTgt spid="10">
                                            <p:txEl>
                                              <p:pRg st="12" end="12"/>
                                            </p:txEl>
                                          </p:spTgt>
                                        </p:tgtEl>
                                      </p:cBhvr>
                                    </p:animEffect>
                                    <p:anim calcmode="lin" valueType="num">
                                      <p:cBhvr>
                                        <p:cTn id="34"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35" dur="500" fill="hold"/>
                                        <p:tgtEl>
                                          <p:spTgt spid="10">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latin typeface="Arial" panose="020B0604020202020204" pitchFamily="34" charset="0"/>
                <a:cs typeface="Arial" panose="020B0604020202020204" pitchFamily="34" charset="0"/>
              </a:rPr>
              <a:t>Breakfast with Santa</a:t>
            </a:r>
            <a:r>
              <a:rPr lang="en-US" dirty="0" smtClean="0">
                <a:solidFill>
                  <a:schemeClr val="tx1"/>
                </a:solidFill>
              </a:rPr>
              <a:t/>
            </a:r>
            <a:br>
              <a:rPr lang="en-US" dirty="0" smtClean="0">
                <a:solidFill>
                  <a:schemeClr val="tx1"/>
                </a:solidFill>
              </a:rPr>
            </a:br>
            <a:r>
              <a:rPr lang="en-US" sz="2400" b="1" dirty="0" smtClean="0">
                <a:solidFill>
                  <a:srgbClr val="FF0000"/>
                </a:solidFill>
                <a:latin typeface="Arial" panose="020B0604020202020204" pitchFamily="34" charset="0"/>
                <a:cs typeface="Arial" panose="020B0604020202020204" pitchFamily="34" charset="0"/>
              </a:rPr>
              <a:t>Come join us this year December 10</a:t>
            </a:r>
            <a:r>
              <a:rPr lang="en-US" sz="2400" b="1" baseline="30000" dirty="0" smtClean="0">
                <a:solidFill>
                  <a:srgbClr val="FF0000"/>
                </a:solidFill>
                <a:latin typeface="Arial" panose="020B0604020202020204" pitchFamily="34" charset="0"/>
                <a:cs typeface="Arial" panose="020B0604020202020204" pitchFamily="34" charset="0"/>
              </a:rPr>
              <a:t>th</a:t>
            </a:r>
            <a:r>
              <a:rPr lang="en-US" sz="2400" b="1" dirty="0" smtClean="0">
                <a:solidFill>
                  <a:srgbClr val="FF0000"/>
                </a:solidFill>
                <a:latin typeface="Arial" panose="020B0604020202020204" pitchFamily="34" charset="0"/>
                <a:cs typeface="Arial" panose="020B0604020202020204" pitchFamily="34" charset="0"/>
              </a:rPr>
              <a:t> at Stone Mountain Park Marriott at 9 am </a:t>
            </a:r>
            <a:endParaRPr lang="en-US" b="1" dirty="0">
              <a:solidFill>
                <a:srgbClr val="FF0000"/>
              </a:solidFill>
              <a:latin typeface="Arial" panose="020B0604020202020204" pitchFamily="34" charset="0"/>
              <a:cs typeface="Arial" panose="020B0604020202020204" pitchFamily="34" charset="0"/>
            </a:endParaRPr>
          </a:p>
        </p:txBody>
      </p:sp>
      <p:pic>
        <p:nvPicPr>
          <p:cNvPr id="7170" name="Picture 2" descr="\\FODAC-SRV\Shared with Everyone\Photographs\2014\Special events\BWS 2014\_DSC521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39388" y="2324100"/>
            <a:ext cx="4384236" cy="3508375"/>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SuzanneGirone\AppData\Local\Microsoft\Windows\Temporary Internet Files\Content.IE5\FECXEQ72\lgi01a2014113022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16221" y="1175390"/>
            <a:ext cx="1295878" cy="712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028967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DAC-SRV\RedirectedFolders\SuzanneGirone\My Documents\Suzanne - Golf Tournament 2014\Suzanne - golf tournament 2013\fodac_golf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6161" y="838201"/>
            <a:ext cx="5991177"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529714" y="3846513"/>
            <a:ext cx="6022803" cy="1631216"/>
          </a:xfrm>
          <a:prstGeom prst="rect">
            <a:avLst/>
          </a:prstGeom>
          <a:noFill/>
        </p:spPr>
        <p:txBody>
          <a:bodyPr wrap="none" lIns="91440" tIns="45720" rIns="91440" bIns="45720">
            <a:spAutoFit/>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FODAC’s</a:t>
            </a:r>
          </a:p>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Annual</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Golf Tournament</a:t>
            </a:r>
          </a:p>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Wednesday October 12, 2016</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1985966622"/>
      </p:ext>
    </p:extLst>
  </p:cSld>
  <p:clrMapOvr>
    <a:masterClrMapping/>
  </p:clrMapOvr>
  <mc:AlternateContent xmlns:mc="http://schemas.openxmlformats.org/markup-compatibility/2006">
    <mc:Choice xmlns:p14="http://schemas.microsoft.com/office/powerpoint/2010/main" xmlns="" Requires="p14">
      <p:transition spd="slow" p14:dur="1200" advTm="5371">
        <p14:prism/>
        <p:sndAc>
          <p:stSnd>
            <p:snd r:embed="rId4" name="R.E.M. - What's The Frequency, Kenneth.mp3"/>
          </p:stSnd>
        </p:sndAc>
      </p:transition>
    </mc:Choice>
    <mc:Fallback>
      <p:transition spd="slow" advTm="5371">
        <p:fade/>
        <p:sndAc>
          <p:stSnd>
            <p:snd r:embed="rId2" name="R.E.M. - What's The Frequency, Kenneth.mp3"/>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b="1" dirty="0" smtClean="0"/>
              <a:t>Organizations</a:t>
            </a:r>
          </a:p>
          <a:p>
            <a:pPr lvl="1"/>
            <a:r>
              <a:rPr lang="en-US" sz="2000" dirty="0" smtClean="0"/>
              <a:t>Places of Worship</a:t>
            </a:r>
          </a:p>
          <a:p>
            <a:pPr lvl="1"/>
            <a:r>
              <a:rPr lang="en-US" sz="2000" dirty="0" smtClean="0"/>
              <a:t>Service Clubs: Rotary, Frat Order of Eagles, etc.</a:t>
            </a:r>
          </a:p>
          <a:p>
            <a:pPr lvl="1"/>
            <a:r>
              <a:rPr lang="en-US" sz="2000" dirty="0" smtClean="0"/>
              <a:t>Paid Partnerships: Hospitals, Delivery </a:t>
            </a:r>
          </a:p>
          <a:p>
            <a:pPr lvl="1"/>
            <a:r>
              <a:rPr lang="en-US" sz="2000" dirty="0" smtClean="0"/>
              <a:t>Disaster Relief</a:t>
            </a:r>
          </a:p>
          <a:p>
            <a:pPr marL="402336" lvl="1" indent="0">
              <a:buNone/>
            </a:pPr>
            <a:endParaRPr lang="en-US" sz="2400" dirty="0" smtClean="0"/>
          </a:p>
          <a:p>
            <a:pPr lvl="1"/>
            <a:endParaRPr lang="en-US" sz="2400" dirty="0" smtClean="0"/>
          </a:p>
          <a:p>
            <a:pPr lvl="1"/>
            <a:endParaRPr lang="en-US" sz="2400"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40358831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Partnerships - Organizations</a:t>
            </a:r>
            <a:endParaRPr lang="en-US" dirty="0"/>
          </a:p>
        </p:txBody>
      </p:sp>
      <p:sp>
        <p:nvSpPr>
          <p:cNvPr id="3" name="Content Placeholder 2"/>
          <p:cNvSpPr>
            <a:spLocks noGrp="1"/>
          </p:cNvSpPr>
          <p:nvPr>
            <p:ph idx="1"/>
          </p:nvPr>
        </p:nvSpPr>
        <p:spPr/>
        <p:txBody>
          <a:bodyPr>
            <a:normAutofit/>
          </a:bodyPr>
          <a:lstStyle/>
          <a:p>
            <a:r>
              <a:rPr lang="en-US" sz="2400" dirty="0" smtClean="0">
                <a:latin typeface="Georgia" panose="02040502050405020303" pitchFamily="18" charset="0"/>
              </a:rPr>
              <a:t>Other Non-Profits</a:t>
            </a:r>
          </a:p>
          <a:p>
            <a:r>
              <a:rPr lang="en-US" sz="2400" dirty="0" smtClean="0">
                <a:latin typeface="Georgia" panose="02040502050405020303" pitchFamily="18" charset="0"/>
              </a:rPr>
              <a:t>Places of Worship</a:t>
            </a:r>
          </a:p>
          <a:p>
            <a:r>
              <a:rPr lang="en-US" sz="2400" dirty="0" smtClean="0">
                <a:latin typeface="Georgia" panose="02040502050405020303" pitchFamily="18" charset="0"/>
              </a:rPr>
              <a:t>Centers for Independent Living</a:t>
            </a:r>
          </a:p>
          <a:p>
            <a:r>
              <a:rPr lang="en-US" sz="2400" dirty="0" smtClean="0">
                <a:latin typeface="Georgia" panose="02040502050405020303" pitchFamily="18" charset="0"/>
              </a:rPr>
              <a:t>AAA – ADRC’s</a:t>
            </a:r>
          </a:p>
          <a:p>
            <a:r>
              <a:rPr lang="en-US" sz="2400" dirty="0" smtClean="0">
                <a:latin typeface="Georgia" panose="02040502050405020303" pitchFamily="18" charset="0"/>
              </a:rPr>
              <a:t>Hospitals</a:t>
            </a:r>
          </a:p>
          <a:p>
            <a:r>
              <a:rPr lang="en-US" sz="2400" dirty="0" smtClean="0">
                <a:latin typeface="Georgia" panose="02040502050405020303" pitchFamily="18" charset="0"/>
              </a:rPr>
              <a:t>Rotary / International Service</a:t>
            </a:r>
          </a:p>
          <a:p>
            <a:r>
              <a:rPr lang="en-US" sz="2400" dirty="0" smtClean="0">
                <a:latin typeface="Georgia" panose="02040502050405020303" pitchFamily="18" charset="0"/>
              </a:rPr>
              <a:t>Disaster Relief – GEMA FEMA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4648200"/>
            <a:ext cx="4572000" cy="1569660"/>
          </a:xfrm>
          <a:prstGeom prst="rect">
            <a:avLst/>
          </a:prstGeom>
        </p:spPr>
        <p:txBody>
          <a:bodyPr>
            <a:spAutoFit/>
          </a:bodyPr>
          <a:lstStyle/>
          <a:p>
            <a:r>
              <a:rPr lang="en-US" sz="2400" dirty="0" smtClean="0"/>
              <a:t>Rotary Clubs in Georgia have partnered with </a:t>
            </a:r>
            <a:r>
              <a:rPr lang="en-US" sz="2400" dirty="0" err="1" smtClean="0"/>
              <a:t>FODAC</a:t>
            </a:r>
            <a:r>
              <a:rPr lang="en-US" sz="2400" dirty="0" smtClean="0"/>
              <a:t> to hold equipment drives and fundraisers.</a:t>
            </a:r>
            <a:endParaRPr lang="en-US" sz="2400" dirty="0"/>
          </a:p>
        </p:txBody>
      </p:sp>
      <p:sp>
        <p:nvSpPr>
          <p:cNvPr id="4" name="TextBox 3"/>
          <p:cNvSpPr txBox="1"/>
          <p:nvPr/>
        </p:nvSpPr>
        <p:spPr>
          <a:xfrm>
            <a:off x="685800" y="547816"/>
            <a:ext cx="5334000" cy="523220"/>
          </a:xfrm>
          <a:prstGeom prst="rect">
            <a:avLst/>
          </a:prstGeom>
          <a:noFill/>
        </p:spPr>
        <p:txBody>
          <a:bodyPr wrap="square" rtlCol="0">
            <a:spAutoFit/>
          </a:bodyPr>
          <a:lstStyle/>
          <a:p>
            <a:r>
              <a:rPr lang="en-US" sz="2800" b="1" dirty="0" smtClean="0"/>
              <a:t>Rotary Club Partners</a:t>
            </a:r>
            <a:endParaRPr lang="en-US" sz="2800" b="1" dirty="0"/>
          </a:p>
        </p:txBody>
      </p:sp>
      <p:sp>
        <p:nvSpPr>
          <p:cNvPr id="3" name="TextBox 2"/>
          <p:cNvSpPr txBox="1"/>
          <p:nvPr/>
        </p:nvSpPr>
        <p:spPr>
          <a:xfrm>
            <a:off x="1066800" y="1219200"/>
            <a:ext cx="5715000"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1071036"/>
            <a:ext cx="3810000" cy="28575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76800" y="757542"/>
            <a:ext cx="3390900" cy="2260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5800" y="4114800"/>
            <a:ext cx="2938740" cy="2204055"/>
          </a:xfrm>
          <a:prstGeom prst="rect">
            <a:avLst/>
          </a:prstGeom>
        </p:spPr>
      </p:pic>
    </p:spTree>
    <p:extLst>
      <p:ext uri="{BB962C8B-B14F-4D97-AF65-F5344CB8AC3E}">
        <p14:creationId xmlns:p14="http://schemas.microsoft.com/office/powerpoint/2010/main" xmlns="" val="1474616891"/>
      </p:ext>
    </p:extLst>
  </p:cSld>
  <p:clrMapOvr>
    <a:masterClrMapping/>
  </p:clrMapOvr>
  <mc:AlternateContent xmlns:mc="http://schemas.openxmlformats.org/markup-compatibility/2006">
    <mc:Choice xmlns:p14="http://schemas.microsoft.com/office/powerpoint/2010/main" xmlns="" Requires="p14">
      <p:transition spd="slow" p14:dur="2500" advTm="12553">
        <p:checker/>
        <p:sndAc>
          <p:stSnd>
            <p:snd r:embed="rId6" name="R.E.M. - What's The Frequency, Kenneth.mp3"/>
          </p:stSnd>
        </p:sndAc>
      </p:transition>
    </mc:Choice>
    <mc:Fallback>
      <p:transition spd="slow" advTm="12553">
        <p:checker/>
        <p:sndAc>
          <p:stSnd>
            <p:snd r:embed="rId2" name="R.E.M. - What's The Frequency, Kenneth.mp3"/>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5232" y="4559643"/>
            <a:ext cx="3796184" cy="1169551"/>
          </a:xfrm>
          <a:prstGeom prst="rect">
            <a:avLst/>
          </a:prstGeom>
        </p:spPr>
        <p:txBody>
          <a:bodyPr wrap="square">
            <a:spAutoFit/>
          </a:bodyPr>
          <a:lstStyle/>
          <a:p>
            <a:r>
              <a:rPr lang="en-US" sz="1400" dirty="0" smtClean="0"/>
              <a:t>International partnerships.  </a:t>
            </a:r>
            <a:r>
              <a:rPr lang="en-US" sz="1400" dirty="0" err="1" smtClean="0"/>
              <a:t>FODAC</a:t>
            </a:r>
            <a:r>
              <a:rPr lang="en-US" sz="1400" dirty="0" smtClean="0"/>
              <a:t> works with other partners who specialize in International relief.  We provide excess </a:t>
            </a:r>
            <a:r>
              <a:rPr lang="en-US" sz="1400" dirty="0" err="1" smtClean="0"/>
              <a:t>HME</a:t>
            </a:r>
            <a:r>
              <a:rPr lang="en-US" sz="1400" dirty="0" smtClean="0"/>
              <a:t>, items we cannot locate locally, and items our clients cannot use.</a:t>
            </a:r>
            <a:endParaRPr lang="en-US" sz="1400" dirty="0"/>
          </a:p>
        </p:txBody>
      </p:sp>
      <p:sp>
        <p:nvSpPr>
          <p:cNvPr id="4" name="TextBox 3"/>
          <p:cNvSpPr txBox="1"/>
          <p:nvPr/>
        </p:nvSpPr>
        <p:spPr>
          <a:xfrm>
            <a:off x="685800" y="547816"/>
            <a:ext cx="5334000" cy="523220"/>
          </a:xfrm>
          <a:prstGeom prst="rect">
            <a:avLst/>
          </a:prstGeom>
          <a:noFill/>
        </p:spPr>
        <p:txBody>
          <a:bodyPr wrap="square" rtlCol="0">
            <a:spAutoFit/>
          </a:bodyPr>
          <a:lstStyle/>
          <a:p>
            <a:r>
              <a:rPr lang="en-US" sz="2800" b="1" dirty="0" smtClean="0"/>
              <a:t>International Partners</a:t>
            </a:r>
            <a:endParaRPr lang="en-US" sz="2800" b="1" dirty="0"/>
          </a:p>
        </p:txBody>
      </p:sp>
      <p:pic>
        <p:nvPicPr>
          <p:cNvPr id="5122" name="Picture 2" descr="\\FODAC-SRV\Shared with Everyone\Photo Folder - Master\R) Disaster Relief\Christopher Brand, FODAC, Lloyd Barnes, Healthcare Dynamic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1219200"/>
            <a:ext cx="3161800" cy="237135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4989297" y="1381126"/>
            <a:ext cx="3124200" cy="23431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1808" y="3782651"/>
            <a:ext cx="3035808" cy="2276856"/>
          </a:xfrm>
          <a:prstGeom prst="rect">
            <a:avLst/>
          </a:prstGeom>
        </p:spPr>
      </p:pic>
    </p:spTree>
    <p:extLst>
      <p:ext uri="{BB962C8B-B14F-4D97-AF65-F5344CB8AC3E}">
        <p14:creationId xmlns:p14="http://schemas.microsoft.com/office/powerpoint/2010/main" xmlns="" val="1734685427"/>
      </p:ext>
    </p:extLst>
  </p:cSld>
  <p:clrMapOvr>
    <a:masterClrMapping/>
  </p:clrMapOvr>
  <p:transition spd="slow" advTm="12553">
    <p:wipe/>
    <p:sndAc>
      <p:stSnd>
        <p:snd r:embed="rId2" name="R.E.M. - What's The Frequency, Kenneth.mp3"/>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4032140"/>
            <a:ext cx="6781800" cy="1754326"/>
          </a:xfrm>
          <a:prstGeom prst="rect">
            <a:avLst/>
          </a:prstGeom>
        </p:spPr>
        <p:txBody>
          <a:bodyPr wrap="square">
            <a:spAutoFit/>
          </a:bodyPr>
          <a:lstStyle/>
          <a:p>
            <a:r>
              <a:rPr lang="en-US" dirty="0"/>
              <a:t>We’re excited to announce a new partnership with the</a:t>
            </a:r>
            <a:r>
              <a:rPr lang="en-US" b="1" dirty="0"/>
              <a:t> AAA </a:t>
            </a:r>
            <a:r>
              <a:rPr lang="en-US" dirty="0"/>
              <a:t>and </a:t>
            </a:r>
            <a:r>
              <a:rPr lang="en-US" b="1" dirty="0"/>
              <a:t>ADRC</a:t>
            </a:r>
            <a:r>
              <a:rPr lang="en-US" dirty="0"/>
              <a:t> in Darien, GA! Not only are these now official </a:t>
            </a:r>
            <a:r>
              <a:rPr lang="en-US" b="1" dirty="0"/>
              <a:t>FODAC</a:t>
            </a:r>
            <a:r>
              <a:rPr lang="en-US" dirty="0"/>
              <a:t> drop-off locations, but this partnership means we’ll deliver much-needed equipment to those living South of Savannah 4-5 times per year. We’re thrilled to expand </a:t>
            </a:r>
            <a:r>
              <a:rPr lang="en-US" b="1" dirty="0"/>
              <a:t>FODAC’</a:t>
            </a:r>
            <a:r>
              <a:rPr lang="en-US" dirty="0"/>
              <a:t>s reach and help make someone’s life just a little bit easier.</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7799" y="990600"/>
            <a:ext cx="4741333" cy="2667000"/>
          </a:xfrm>
          <a:prstGeom prst="rect">
            <a:avLst/>
          </a:prstGeom>
        </p:spPr>
      </p:pic>
    </p:spTree>
    <p:extLst>
      <p:ext uri="{BB962C8B-B14F-4D97-AF65-F5344CB8AC3E}">
        <p14:creationId xmlns:p14="http://schemas.microsoft.com/office/powerpoint/2010/main" xmlns="" val="597940142"/>
      </p:ext>
    </p:extLst>
  </p:cSld>
  <p:clrMapOvr>
    <a:masterClrMapping/>
  </p:clrMapOvr>
  <p:transition spd="slow" advTm="12553">
    <p:cover/>
    <p:sndAc>
      <p:stSnd>
        <p:snd r:embed="rId2" name="R.E.M. - What's The Frequency, Kenneth.mp3"/>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546" y="568072"/>
            <a:ext cx="7391400" cy="646331"/>
          </a:xfrm>
          <a:prstGeom prst="rect">
            <a:avLst/>
          </a:prstGeom>
          <a:noFill/>
        </p:spPr>
        <p:txBody>
          <a:bodyPr wrap="square" rtlCol="0">
            <a:spAutoFit/>
          </a:bodyPr>
          <a:lstStyle/>
          <a:p>
            <a:r>
              <a:rPr lang="en-US" sz="3600" b="1" dirty="0" smtClean="0"/>
              <a:t>Hospital Partnerships</a:t>
            </a:r>
            <a:endParaRPr lang="en-US" sz="3600" b="1" dirty="0"/>
          </a:p>
        </p:txBody>
      </p:sp>
      <p:sp>
        <p:nvSpPr>
          <p:cNvPr id="2" name="TextBox 1"/>
          <p:cNvSpPr txBox="1"/>
          <p:nvPr/>
        </p:nvSpPr>
        <p:spPr>
          <a:xfrm>
            <a:off x="1311876" y="1214403"/>
            <a:ext cx="6934200" cy="1200329"/>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smtClean="0"/>
              <a:t>Grady Hospital</a:t>
            </a:r>
          </a:p>
          <a:p>
            <a:pPr marL="285750" indent="-285750">
              <a:buFont typeface="Wingdings" panose="05000000000000000000" pitchFamily="2" charset="2"/>
              <a:buChar char="§"/>
            </a:pPr>
            <a:r>
              <a:rPr lang="en-US" sz="2400" b="1" dirty="0" smtClean="0"/>
              <a:t>Rockdale Medical Center</a:t>
            </a:r>
          </a:p>
          <a:p>
            <a:pPr marL="285750" indent="-285750">
              <a:buFont typeface="Wingdings" panose="05000000000000000000" pitchFamily="2" charset="2"/>
              <a:buChar char="§"/>
            </a:pPr>
            <a:r>
              <a:rPr lang="en-US" sz="2400" b="1" dirty="0" smtClean="0"/>
              <a:t>Shepherd Center</a:t>
            </a:r>
            <a:endParaRPr lang="en-US" sz="2400" b="1" dirty="0"/>
          </a:p>
        </p:txBody>
      </p:sp>
      <p:sp>
        <p:nvSpPr>
          <p:cNvPr id="3" name="TextBox 2"/>
          <p:cNvSpPr txBox="1"/>
          <p:nvPr/>
        </p:nvSpPr>
        <p:spPr>
          <a:xfrm>
            <a:off x="929846" y="2414731"/>
            <a:ext cx="71628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Delivering </a:t>
            </a:r>
            <a:r>
              <a:rPr lang="en-US" dirty="0" err="1" smtClean="0"/>
              <a:t>HME</a:t>
            </a:r>
            <a:r>
              <a:rPr lang="en-US" dirty="0" smtClean="0"/>
              <a:t> to our Hospital Partners  on a monthly basis.</a:t>
            </a:r>
          </a:p>
          <a:p>
            <a:pPr marL="285750" indent="-285750">
              <a:buFont typeface="Wingdings" panose="05000000000000000000" pitchFamily="2" charset="2"/>
              <a:buChar char="Ø"/>
            </a:pPr>
            <a:r>
              <a:rPr lang="en-US" dirty="0" smtClean="0"/>
              <a:t>Allows hospital to send indigent patient’s home with equipment they need to make a fast and safe recovery.</a:t>
            </a:r>
          </a:p>
          <a:p>
            <a:pPr marL="285750" indent="-285750">
              <a:buFont typeface="Wingdings" panose="05000000000000000000" pitchFamily="2" charset="2"/>
              <a:buChar char="Ø"/>
            </a:pPr>
            <a:r>
              <a:rPr lang="en-US" dirty="0" smtClean="0"/>
              <a:t>Nominal cost for the hospital </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00699" y="3615061"/>
            <a:ext cx="3710631" cy="2782974"/>
          </a:xfrm>
          <a:prstGeom prst="rect">
            <a:avLst/>
          </a:prstGeom>
          <a:ln w="38100">
            <a:solidFill>
              <a:schemeClr val="tx1"/>
            </a:solidFill>
          </a:ln>
        </p:spPr>
      </p:pic>
    </p:spTree>
    <p:extLst>
      <p:ext uri="{BB962C8B-B14F-4D97-AF65-F5344CB8AC3E}">
        <p14:creationId xmlns:p14="http://schemas.microsoft.com/office/powerpoint/2010/main" xmlns="" val="3426872490"/>
      </p:ext>
    </p:extLst>
  </p:cSld>
  <p:clrMapOvr>
    <a:masterClrMapping/>
  </p:clrMapOvr>
  <p:transition spd="slow" advTm="12553">
    <p:randomBar dir="vert"/>
    <p:sndAc>
      <p:stSnd>
        <p:snd r:embed="rId3" name="R.E.M. - What's The Frequency, Kenneth.mp3"/>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546" y="568072"/>
            <a:ext cx="7391400" cy="646331"/>
          </a:xfrm>
          <a:prstGeom prst="rect">
            <a:avLst/>
          </a:prstGeom>
          <a:noFill/>
        </p:spPr>
        <p:txBody>
          <a:bodyPr wrap="square" rtlCol="0">
            <a:spAutoFit/>
          </a:bodyPr>
          <a:lstStyle/>
          <a:p>
            <a:r>
              <a:rPr lang="en-US" sz="3600" b="1" dirty="0" smtClean="0"/>
              <a:t>Hospital Partnerships</a:t>
            </a:r>
            <a:endParaRPr lang="en-US" sz="3600" b="1" dirty="0"/>
          </a:p>
        </p:txBody>
      </p:sp>
      <p:sp>
        <p:nvSpPr>
          <p:cNvPr id="2" name="TextBox 1"/>
          <p:cNvSpPr txBox="1"/>
          <p:nvPr/>
        </p:nvSpPr>
        <p:spPr>
          <a:xfrm>
            <a:off x="1311876" y="1214403"/>
            <a:ext cx="6934200" cy="461665"/>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smtClean="0"/>
              <a:t>Grady Hospital</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91908" y="2165866"/>
            <a:ext cx="7713013" cy="3772972"/>
          </a:xfrm>
          <a:prstGeom prst="rect">
            <a:avLst/>
          </a:prstGeom>
        </p:spPr>
      </p:pic>
    </p:spTree>
    <p:extLst>
      <p:ext uri="{BB962C8B-B14F-4D97-AF65-F5344CB8AC3E}">
        <p14:creationId xmlns:p14="http://schemas.microsoft.com/office/powerpoint/2010/main" xmlns="" val="2882134958"/>
      </p:ext>
    </p:extLst>
  </p:cSld>
  <p:clrMapOvr>
    <a:masterClrMapping/>
  </p:clrMapOvr>
  <p:transition spd="slow" advTm="12553">
    <p:randomBar dir="vert"/>
    <p:sndAc>
      <p:stSnd>
        <p:snd r:embed="rId3" name="R.E.M. - What's The Frequency, Kenneth.mp3"/>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b="1" dirty="0" smtClean="0"/>
              <a:t>Government</a:t>
            </a:r>
          </a:p>
          <a:p>
            <a:pPr lvl="1"/>
            <a:r>
              <a:rPr lang="en-US" sz="2000" dirty="0" smtClean="0">
                <a:latin typeface="Georgia" panose="02040502050405020303" pitchFamily="18" charset="0"/>
              </a:rPr>
              <a:t>County, </a:t>
            </a:r>
            <a:r>
              <a:rPr lang="en-US" sz="2000" dirty="0" err="1" smtClean="0">
                <a:latin typeface="Georgia" panose="02040502050405020303" pitchFamily="18" charset="0"/>
              </a:rPr>
              <a:t>CNBG</a:t>
            </a:r>
            <a:r>
              <a:rPr lang="en-US" sz="2000" dirty="0" smtClean="0">
                <a:latin typeface="Georgia" panose="02040502050405020303" pitchFamily="18" charset="0"/>
              </a:rPr>
              <a:t> funds</a:t>
            </a:r>
          </a:p>
          <a:p>
            <a:pPr lvl="1"/>
            <a:r>
              <a:rPr lang="en-US" sz="2000" dirty="0" smtClean="0">
                <a:latin typeface="Georgia" panose="02040502050405020303" pitchFamily="18" charset="0"/>
              </a:rPr>
              <a:t>State Budget, Depts., Medicaid</a:t>
            </a:r>
          </a:p>
          <a:p>
            <a:pPr lvl="1"/>
            <a:r>
              <a:rPr lang="en-US" sz="2000" dirty="0" smtClean="0">
                <a:latin typeface="Georgia" panose="02040502050405020303" pitchFamily="18" charset="0"/>
              </a:rPr>
              <a:t>Regional Commission, MFP</a:t>
            </a:r>
          </a:p>
          <a:p>
            <a:pPr lvl="1"/>
            <a:r>
              <a:rPr lang="en-US" sz="2000" dirty="0" smtClean="0">
                <a:latin typeface="Georgia" panose="02040502050405020303" pitchFamily="18" charset="0"/>
              </a:rPr>
              <a:t>State merit, Combined Federal Campaign</a:t>
            </a:r>
          </a:p>
          <a:p>
            <a:pPr lvl="1"/>
            <a:r>
              <a:rPr lang="en-US" sz="2000" dirty="0" smtClean="0">
                <a:latin typeface="Georgia" panose="02040502050405020303" pitchFamily="18" charset="0"/>
              </a:rPr>
              <a:t>Federal, ACT,  AT Act</a:t>
            </a:r>
          </a:p>
          <a:p>
            <a:pPr marL="402336" lvl="1" indent="0">
              <a:buNone/>
            </a:pPr>
            <a:endParaRPr lang="en-US" sz="2400" dirty="0" smtClean="0"/>
          </a:p>
          <a:p>
            <a:pPr lvl="1"/>
            <a:endParaRPr lang="en-US" sz="2400" dirty="0" smtClean="0"/>
          </a:p>
          <a:p>
            <a:pPr lvl="1"/>
            <a:endParaRPr lang="en-US" sz="2400" dirty="0" smtClean="0"/>
          </a:p>
          <a:p>
            <a:pPr marL="82296" indent="0">
              <a:buNone/>
            </a:pPr>
            <a:endParaRPr lang="en-US" dirty="0" smtClean="0"/>
          </a:p>
          <a:p>
            <a:endParaRPr lang="en-US" dirty="0"/>
          </a:p>
        </p:txBody>
      </p:sp>
    </p:spTree>
    <p:extLst>
      <p:ext uri="{BB962C8B-B14F-4D97-AF65-F5344CB8AC3E}">
        <p14:creationId xmlns:p14="http://schemas.microsoft.com/office/powerpoint/2010/main" xmlns="" val="27233054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30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Sustainability</a:t>
            </a:r>
            <a:endParaRPr lang="en-US" dirty="0"/>
          </a:p>
        </p:txBody>
      </p:sp>
      <p:sp>
        <p:nvSpPr>
          <p:cNvPr id="3" name="Content Placeholder 2"/>
          <p:cNvSpPr>
            <a:spLocks noGrp="1"/>
          </p:cNvSpPr>
          <p:nvPr>
            <p:ph idx="1"/>
          </p:nvPr>
        </p:nvSpPr>
        <p:spPr/>
        <p:txBody>
          <a:bodyPr>
            <a:noAutofit/>
          </a:bodyPr>
          <a:lstStyle/>
          <a:p>
            <a:r>
              <a:rPr lang="en-US" sz="2000" dirty="0" smtClean="0">
                <a:latin typeface="Georgia" panose="02040502050405020303" pitchFamily="18" charset="0"/>
              </a:rPr>
              <a:t>Institutionalize program/organization and open the door to Foundations</a:t>
            </a:r>
          </a:p>
          <a:p>
            <a:endParaRPr lang="en-US" sz="2000" dirty="0" smtClean="0">
              <a:latin typeface="Georgia" panose="02040502050405020303" pitchFamily="18" charset="0"/>
            </a:endParaRPr>
          </a:p>
          <a:p>
            <a:r>
              <a:rPr lang="en-US" sz="2000" dirty="0">
                <a:latin typeface="Georgia" panose="02040502050405020303" pitchFamily="18" charset="0"/>
              </a:rPr>
              <a:t>G</a:t>
            </a:r>
            <a:r>
              <a:rPr lang="en-US" sz="2000" dirty="0" smtClean="0">
                <a:latin typeface="Georgia" panose="02040502050405020303" pitchFamily="18" charset="0"/>
              </a:rPr>
              <a:t>rowth of capital to increase access/delivery of AT/HME</a:t>
            </a:r>
          </a:p>
          <a:p>
            <a:endParaRPr lang="en-US" sz="2000" dirty="0" smtClean="0">
              <a:latin typeface="Georgia" panose="02040502050405020303" pitchFamily="18" charset="0"/>
            </a:endParaRPr>
          </a:p>
          <a:p>
            <a:r>
              <a:rPr lang="en-US" sz="2000" dirty="0" smtClean="0">
                <a:latin typeface="Georgia" panose="02040502050405020303" pitchFamily="18" charset="0"/>
              </a:rPr>
              <a:t>Goal </a:t>
            </a:r>
            <a:r>
              <a:rPr lang="en-US" sz="2000" dirty="0">
                <a:latin typeface="Georgia" panose="02040502050405020303" pitchFamily="18" charset="0"/>
              </a:rPr>
              <a:t>of </a:t>
            </a:r>
            <a:r>
              <a:rPr lang="en-US" sz="2000" dirty="0" smtClean="0">
                <a:latin typeface="Georgia" panose="02040502050405020303" pitchFamily="18" charset="0"/>
              </a:rPr>
              <a:t>1/3 Govt., 1/3 Self Generated, 1/3 Other </a:t>
            </a:r>
            <a:r>
              <a:rPr lang="en-US" sz="2000" dirty="0">
                <a:latin typeface="Georgia" panose="02040502050405020303" pitchFamily="18" charset="0"/>
              </a:rPr>
              <a:t>income sources for balanced growth</a:t>
            </a:r>
          </a:p>
          <a:p>
            <a:pPr>
              <a:buNone/>
            </a:pPr>
            <a:endParaRPr lang="en-US" sz="2000" dirty="0" smtClean="0">
              <a:latin typeface="Georgia" panose="02040502050405020303" pitchFamily="18" charset="0"/>
            </a:endParaRPr>
          </a:p>
          <a:p>
            <a:r>
              <a:rPr lang="en-US" sz="2000" dirty="0" smtClean="0">
                <a:latin typeface="Georgia" panose="02040502050405020303" pitchFamily="18" charset="0"/>
              </a:rPr>
              <a:t>DIVERSIFY</a:t>
            </a:r>
            <a:endParaRPr lang="en-US" sz="2000" dirty="0">
              <a:latin typeface="Georgia" panose="02040502050405020303" pitchFamily="18" charset="0"/>
            </a:endParaRPr>
          </a:p>
        </p:txBody>
      </p:sp>
    </p:spTree>
    <p:extLst>
      <p:ext uri="{BB962C8B-B14F-4D97-AF65-F5344CB8AC3E}">
        <p14:creationId xmlns:p14="http://schemas.microsoft.com/office/powerpoint/2010/main" xmlns="" val="1594720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don’t document, you didn’t do it!</a:t>
            </a:r>
            <a:endParaRPr lang="en-US" dirty="0"/>
          </a:p>
        </p:txBody>
      </p:sp>
      <p:sp>
        <p:nvSpPr>
          <p:cNvPr id="3" name="Content Placeholder 2"/>
          <p:cNvSpPr>
            <a:spLocks noGrp="1"/>
          </p:cNvSpPr>
          <p:nvPr>
            <p:ph idx="1"/>
          </p:nvPr>
        </p:nvSpPr>
        <p:spPr/>
        <p:txBody>
          <a:bodyPr>
            <a:normAutofit/>
          </a:bodyPr>
          <a:lstStyle/>
          <a:p>
            <a:endParaRPr lang="en-US" sz="2800" dirty="0" smtClean="0"/>
          </a:p>
          <a:p>
            <a:r>
              <a:rPr lang="en-US" sz="2800" dirty="0" smtClean="0"/>
              <a:t>Client Database</a:t>
            </a:r>
          </a:p>
          <a:p>
            <a:pPr lvl="1"/>
            <a:r>
              <a:rPr lang="en-US" sz="2400" dirty="0" smtClean="0"/>
              <a:t>Client testimonials</a:t>
            </a:r>
          </a:p>
          <a:p>
            <a:pPr lvl="1"/>
            <a:r>
              <a:rPr lang="en-US" sz="2400" dirty="0" smtClean="0"/>
              <a:t>Outputs</a:t>
            </a:r>
          </a:p>
          <a:p>
            <a:pPr lvl="1"/>
            <a:r>
              <a:rPr lang="en-US" sz="2400" dirty="0" smtClean="0"/>
              <a:t>Retail Value</a:t>
            </a:r>
          </a:p>
          <a:p>
            <a:pPr lvl="1"/>
            <a:r>
              <a:rPr lang="en-US" sz="2400" dirty="0" smtClean="0"/>
              <a:t>Outcomes – Survey Results</a:t>
            </a:r>
          </a:p>
          <a:p>
            <a:pPr lvl="1"/>
            <a:r>
              <a:rPr lang="en-US" sz="2400" dirty="0" smtClean="0"/>
              <a:t>Demographics</a:t>
            </a:r>
          </a:p>
          <a:p>
            <a:pPr lvl="1"/>
            <a:r>
              <a:rPr lang="en-US" sz="2400" dirty="0" smtClean="0"/>
              <a:t>Location, county, zip, census tract</a:t>
            </a:r>
          </a:p>
          <a:p>
            <a:pPr lvl="1"/>
            <a:r>
              <a:rPr lang="en-US" sz="2400" dirty="0" smtClean="0"/>
              <a:t>Reporting</a:t>
            </a:r>
          </a:p>
          <a:p>
            <a:pPr marL="82296" indent="0">
              <a:buNone/>
            </a:pPr>
            <a:endParaRPr lang="en-US" dirty="0" smtClean="0"/>
          </a:p>
          <a:p>
            <a:endParaRPr lang="en-US" dirty="0"/>
          </a:p>
        </p:txBody>
      </p:sp>
    </p:spTree>
    <p:extLst>
      <p:ext uri="{BB962C8B-B14F-4D97-AF65-F5344CB8AC3E}">
        <p14:creationId xmlns:p14="http://schemas.microsoft.com/office/powerpoint/2010/main" xmlns="" val="2825806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additive="base">
                                        <p:cTn id="42"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xmlns="" val="2634459250"/>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892" y="550435"/>
            <a:ext cx="9108989" cy="5789612"/>
          </a:xfrm>
          <a:prstGeom prst="rect">
            <a:avLst/>
          </a:prstGeom>
        </p:spPr>
      </p:pic>
    </p:spTree>
    <p:extLst>
      <p:ext uri="{BB962C8B-B14F-4D97-AF65-F5344CB8AC3E}">
        <p14:creationId xmlns:p14="http://schemas.microsoft.com/office/powerpoint/2010/main" xmlns="" val="228740614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xmlns="" val="332593686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0053"/>
            <a:ext cx="6781800" cy="934453"/>
          </a:xfrm>
        </p:spPr>
        <p:txBody>
          <a:bodyPr>
            <a:normAutofit/>
          </a:bodyPr>
          <a:lstStyle/>
          <a:p>
            <a:pPr algn="ctr"/>
            <a:r>
              <a:rPr lang="en-US" sz="1800" b="1" dirty="0">
                <a:effectLst/>
              </a:rPr>
              <a:t>Friends of Disabled Adults and Children, Too!</a:t>
            </a:r>
            <a:br>
              <a:rPr lang="en-US" sz="1800" b="1" dirty="0">
                <a:effectLst/>
              </a:rPr>
            </a:br>
            <a:r>
              <a:rPr lang="en-US" sz="1800" b="1" dirty="0">
                <a:effectLst/>
              </a:rPr>
              <a:t>Service </a:t>
            </a:r>
            <a:r>
              <a:rPr lang="en-US" sz="1800" b="1" dirty="0" smtClean="0">
                <a:effectLst/>
              </a:rPr>
              <a:t>Outcomes</a:t>
            </a:r>
            <a:r>
              <a:rPr lang="en-US" sz="1800" dirty="0">
                <a:effectLst/>
              </a:rPr>
              <a:t/>
            </a:r>
            <a:br>
              <a:rPr lang="en-US" sz="1800" dirty="0">
                <a:effectLst/>
              </a:rPr>
            </a:br>
            <a:endParaRPr lang="en-US" sz="1800" dirty="0"/>
          </a:p>
        </p:txBody>
      </p:sp>
      <p:sp>
        <p:nvSpPr>
          <p:cNvPr id="3" name="Subtitle 2"/>
          <p:cNvSpPr>
            <a:spLocks noGrp="1"/>
          </p:cNvSpPr>
          <p:nvPr>
            <p:ph type="subTitle" idx="1"/>
          </p:nvPr>
        </p:nvSpPr>
        <p:spPr>
          <a:xfrm>
            <a:off x="1219200" y="685800"/>
            <a:ext cx="7482840" cy="1524000"/>
          </a:xfrm>
        </p:spPr>
        <p:txBody>
          <a:bodyPr>
            <a:noAutofit/>
          </a:bodyPr>
          <a:lstStyle/>
          <a:p>
            <a:pPr marL="313182" indent="-285750">
              <a:buFont typeface="Wingdings" panose="05000000000000000000" pitchFamily="2" charset="2"/>
              <a:buChar char="Ø"/>
            </a:pPr>
            <a:r>
              <a:rPr lang="en-US" sz="1600" b="1" dirty="0" smtClean="0"/>
              <a:t>5,026 </a:t>
            </a:r>
            <a:r>
              <a:rPr lang="en-US" sz="1600" b="1" dirty="0"/>
              <a:t>Home Medical Equipment items were provided in Georgia, fulfilling 4,563 separate requests.</a:t>
            </a:r>
          </a:p>
          <a:p>
            <a:pPr marL="313182" indent="-285750">
              <a:buFont typeface="Wingdings" panose="05000000000000000000" pitchFamily="2" charset="2"/>
              <a:buChar char="Ø"/>
            </a:pPr>
            <a:r>
              <a:rPr lang="en-US" sz="1600" b="1" dirty="0"/>
              <a:t>215 </a:t>
            </a:r>
            <a:r>
              <a:rPr lang="en-US" sz="1600" b="1" dirty="0" smtClean="0"/>
              <a:t>HME </a:t>
            </a:r>
            <a:r>
              <a:rPr lang="en-US" sz="1600" b="1" dirty="0"/>
              <a:t>items </a:t>
            </a:r>
            <a:r>
              <a:rPr lang="en-US" sz="1600" b="1" dirty="0" smtClean="0"/>
              <a:t>outside Georgia were </a:t>
            </a:r>
            <a:r>
              <a:rPr lang="en-US" sz="1600" b="1" dirty="0"/>
              <a:t>provided to 171 clients in 10 states and 2 countries</a:t>
            </a:r>
          </a:p>
          <a:p>
            <a:pPr marL="313182" indent="-285750">
              <a:buFont typeface="Wingdings" panose="05000000000000000000" pitchFamily="2" charset="2"/>
              <a:buChar char="Ø"/>
            </a:pPr>
            <a:r>
              <a:rPr lang="en-US" sz="1600" b="1" dirty="0"/>
              <a:t>2,223 unique clients from Georgia have received direct service at least once</a:t>
            </a:r>
            <a:r>
              <a:rPr lang="en-US" sz="1600" b="1" dirty="0" smtClean="0"/>
              <a:t>.</a:t>
            </a:r>
            <a:endParaRPr lang="en-US" sz="1050" b="1" dirty="0"/>
          </a:p>
          <a:p>
            <a:endParaRPr lang="en-US" sz="1200" dirty="0"/>
          </a:p>
          <a:p>
            <a:r>
              <a:rPr lang="en-US" sz="1400" dirty="0"/>
              <a:t> </a:t>
            </a:r>
          </a:p>
          <a:p>
            <a:r>
              <a:rPr lang="en-US" sz="1400" dirty="0"/>
              <a:t> </a:t>
            </a:r>
          </a:p>
          <a:p>
            <a:endParaRPr lang="en-US" sz="1400" dirty="0"/>
          </a:p>
        </p:txBody>
      </p:sp>
      <p:graphicFrame>
        <p:nvGraphicFramePr>
          <p:cNvPr id="4" name="Chart 3"/>
          <p:cNvGraphicFramePr/>
          <p:nvPr>
            <p:extLst>
              <p:ext uri="{D42A27DB-BD31-4B8C-83A1-F6EECF244321}">
                <p14:modId xmlns:p14="http://schemas.microsoft.com/office/powerpoint/2010/main" xmlns="" val="133726329"/>
              </p:ext>
            </p:extLst>
          </p:nvPr>
        </p:nvGraphicFramePr>
        <p:xfrm>
          <a:off x="228600" y="2438400"/>
          <a:ext cx="52578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xmlns="" val="118514964"/>
              </p:ext>
            </p:extLst>
          </p:nvPr>
        </p:nvGraphicFramePr>
        <p:xfrm>
          <a:off x="4191000" y="3124200"/>
          <a:ext cx="6238504"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727030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2000" fill="hold"/>
                                        <p:tgtEl>
                                          <p:spTgt spid="4"/>
                                        </p:tgtEl>
                                        <p:attrNameLst>
                                          <p:attrName>ppt_x</p:attrName>
                                        </p:attrNameLst>
                                      </p:cBhvr>
                                      <p:tavLst>
                                        <p:tav tm="0">
                                          <p:val>
                                            <p:strVal val="#ppt_x"/>
                                          </p:val>
                                        </p:tav>
                                        <p:tav tm="100000">
                                          <p:val>
                                            <p:strVal val="#ppt_x"/>
                                          </p:val>
                                        </p:tav>
                                      </p:tavLst>
                                    </p:anim>
                                    <p:anim calcmode="lin" valueType="num">
                                      <p:cBhvr additive="base">
                                        <p:cTn id="29" dur="20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2000" fill="hold"/>
                                        <p:tgtEl>
                                          <p:spTgt spid="7"/>
                                        </p:tgtEl>
                                        <p:attrNameLst>
                                          <p:attrName>ppt_x</p:attrName>
                                        </p:attrNameLst>
                                      </p:cBhvr>
                                      <p:tavLst>
                                        <p:tav tm="0">
                                          <p:val>
                                            <p:strVal val="#ppt_x"/>
                                          </p:val>
                                        </p:tav>
                                        <p:tav tm="100000">
                                          <p:val>
                                            <p:strVal val="#ppt_x"/>
                                          </p:val>
                                        </p:tav>
                                      </p:tavLst>
                                    </p:anim>
                                    <p:anim calcmode="lin" valueType="num">
                                      <p:cBhvr additive="base">
                                        <p:cTn id="3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287005454"/>
              </p:ext>
            </p:extLst>
          </p:nvPr>
        </p:nvGraphicFramePr>
        <p:xfrm>
          <a:off x="1600200" y="304800"/>
          <a:ext cx="72390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806113404"/>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277" y="457200"/>
            <a:ext cx="7498080" cy="1143000"/>
          </a:xfrm>
        </p:spPr>
        <p:txBody>
          <a:bodyPr>
            <a:normAutofit fontScale="90000"/>
          </a:bodyPr>
          <a:lstStyle/>
          <a:p>
            <a:r>
              <a:rPr lang="en-US" sz="4400" dirty="0" smtClean="0"/>
              <a:t>    Home &amp; Vehicle Modifications</a:t>
            </a:r>
            <a:br>
              <a:rPr lang="en-US" sz="4400" dirty="0" smtClean="0"/>
            </a:br>
            <a:r>
              <a:rPr lang="en-US" sz="4400" dirty="0"/>
              <a:t/>
            </a:r>
            <a:br>
              <a:rPr lang="en-US" sz="4400" dirty="0"/>
            </a:br>
            <a:endParaRPr lang="en-US" dirty="0"/>
          </a:p>
        </p:txBody>
      </p:sp>
      <p:sp>
        <p:nvSpPr>
          <p:cNvPr id="3" name="Content Placeholder 2"/>
          <p:cNvSpPr>
            <a:spLocks noGrp="1"/>
          </p:cNvSpPr>
          <p:nvPr>
            <p:ph sz="half" idx="1"/>
          </p:nvPr>
        </p:nvSpPr>
        <p:spPr/>
        <p:txBody>
          <a:bodyPr/>
          <a:lstStyle/>
          <a:p>
            <a:r>
              <a:rPr lang="en-US" dirty="0"/>
              <a:t>28 Home </a:t>
            </a:r>
            <a:r>
              <a:rPr lang="en-US" dirty="0" smtClean="0"/>
              <a:t>Modifications</a:t>
            </a:r>
            <a:endParaRPr lang="en-US" dirty="0"/>
          </a:p>
        </p:txBody>
      </p:sp>
      <p:sp>
        <p:nvSpPr>
          <p:cNvPr id="4" name="Content Placeholder 3"/>
          <p:cNvSpPr>
            <a:spLocks noGrp="1"/>
          </p:cNvSpPr>
          <p:nvPr>
            <p:ph sz="half" idx="2"/>
          </p:nvPr>
        </p:nvSpPr>
        <p:spPr/>
        <p:txBody>
          <a:bodyPr/>
          <a:lstStyle/>
          <a:p>
            <a:r>
              <a:rPr lang="en-US" dirty="0"/>
              <a:t>48 Vehicle </a:t>
            </a:r>
            <a:r>
              <a:rPr lang="en-US" dirty="0" smtClean="0"/>
              <a:t>Modifications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01812" y="3528281"/>
            <a:ext cx="3855422" cy="2891567"/>
          </a:xfrm>
          <a:prstGeom prst="rect">
            <a:avLst/>
          </a:prstGeom>
          <a:ln w="57150">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3528281"/>
            <a:ext cx="3873500" cy="2905125"/>
          </a:xfrm>
          <a:prstGeom prst="rect">
            <a:avLst/>
          </a:prstGeom>
          <a:ln w="57150">
            <a:solidFill>
              <a:schemeClr val="tx1"/>
            </a:solidFill>
          </a:ln>
        </p:spPr>
      </p:pic>
    </p:spTree>
    <p:extLst>
      <p:ext uri="{BB962C8B-B14F-4D97-AF65-F5344CB8AC3E}">
        <p14:creationId xmlns:p14="http://schemas.microsoft.com/office/powerpoint/2010/main" xmlns="" val="606017137"/>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200" b="1" dirty="0">
                <a:effectLst/>
              </a:rPr>
              <a:t>Friends of Disabled Adults and Children, Too!</a:t>
            </a:r>
            <a:br>
              <a:rPr lang="en-US" sz="2200" b="1" dirty="0">
                <a:effectLst/>
              </a:rPr>
            </a:br>
            <a:r>
              <a:rPr lang="en-US" sz="2200" b="1" dirty="0">
                <a:effectLst/>
              </a:rPr>
              <a:t>Service </a:t>
            </a:r>
            <a:r>
              <a:rPr lang="en-US" sz="2200" b="1" dirty="0" smtClean="0">
                <a:effectLst/>
              </a:rPr>
              <a:t>Outcomes</a:t>
            </a:r>
            <a:r>
              <a:rPr lang="en-US" sz="4400" dirty="0">
                <a:effectLst/>
              </a:rPr>
              <a:t/>
            </a:r>
            <a:br>
              <a:rPr lang="en-US" sz="4400" dirty="0">
                <a:effectLst/>
              </a:rPr>
            </a:br>
            <a:endParaRPr lang="en-US" dirty="0"/>
          </a:p>
        </p:txBody>
      </p:sp>
      <p:sp>
        <p:nvSpPr>
          <p:cNvPr id="3" name="Subtitle 2"/>
          <p:cNvSpPr>
            <a:spLocks noGrp="1"/>
          </p:cNvSpPr>
          <p:nvPr>
            <p:ph type="subTitle" idx="1"/>
          </p:nvPr>
        </p:nvSpPr>
        <p:spPr>
          <a:xfrm>
            <a:off x="1447800" y="1143000"/>
            <a:ext cx="7391400" cy="5257800"/>
          </a:xfrm>
        </p:spPr>
        <p:txBody>
          <a:bodyPr>
            <a:normAutofit/>
          </a:bodyPr>
          <a:lstStyle/>
          <a:p>
            <a:endParaRPr lang="en-US" sz="2000" b="1" dirty="0"/>
          </a:p>
          <a:p>
            <a:pPr marL="370332" indent="-342900">
              <a:buFont typeface="Wingdings" panose="05000000000000000000" pitchFamily="2" charset="2"/>
              <a:buChar char="Ø"/>
            </a:pPr>
            <a:r>
              <a:rPr lang="en-US" sz="2000" b="1" dirty="0"/>
              <a:t>76 people were able to go to </a:t>
            </a:r>
            <a:r>
              <a:rPr lang="en-US" sz="2000" b="1" dirty="0" smtClean="0"/>
              <a:t>work</a:t>
            </a:r>
            <a:endParaRPr lang="en-US" sz="2000" b="1" dirty="0"/>
          </a:p>
          <a:p>
            <a:pPr marL="370332" indent="-342900">
              <a:buFont typeface="Wingdings" panose="05000000000000000000" pitchFamily="2" charset="2"/>
              <a:buChar char="Ø"/>
            </a:pPr>
            <a:r>
              <a:rPr lang="en-US" sz="2000" b="1" dirty="0"/>
              <a:t>724 were able to go to the doctor</a:t>
            </a:r>
          </a:p>
          <a:p>
            <a:pPr marL="370332" indent="-342900">
              <a:buFont typeface="Wingdings" panose="05000000000000000000" pitchFamily="2" charset="2"/>
              <a:buChar char="Ø"/>
            </a:pPr>
            <a:r>
              <a:rPr lang="en-US" sz="2000" b="1" dirty="0"/>
              <a:t>190 were able to go to school</a:t>
            </a:r>
          </a:p>
          <a:p>
            <a:endParaRPr lang="en-US" sz="2000" b="1" dirty="0" smtClean="0"/>
          </a:p>
          <a:p>
            <a:endParaRPr lang="en-US" sz="2800" b="1" dirty="0" smtClean="0"/>
          </a:p>
          <a:p>
            <a:endParaRPr lang="en-US" sz="2800" b="1" dirty="0"/>
          </a:p>
          <a:p>
            <a:endParaRPr lang="en-US" sz="2800" b="1" dirty="0" smtClean="0"/>
          </a:p>
          <a:p>
            <a:endParaRPr lang="en-US" sz="2800" b="1" dirty="0" smtClean="0"/>
          </a:p>
          <a:p>
            <a:endParaRPr lang="en-US" sz="2800" b="1" dirty="0"/>
          </a:p>
          <a:p>
            <a:pPr marL="370332" indent="-342900">
              <a:buFont typeface="Wingdings" panose="05000000000000000000" pitchFamily="2" charset="2"/>
              <a:buChar char="Ø"/>
            </a:pPr>
            <a:r>
              <a:rPr lang="en-US" sz="2000" b="1" dirty="0" smtClean="0"/>
              <a:t>74</a:t>
            </a:r>
            <a:r>
              <a:rPr lang="en-US" sz="2000" b="1" dirty="0"/>
              <a:t>% could not afford to purchase the items</a:t>
            </a:r>
          </a:p>
          <a:p>
            <a:pPr marL="370332" indent="-342900">
              <a:buFont typeface="Wingdings" panose="05000000000000000000" pitchFamily="2" charset="2"/>
              <a:buChar char="Ø"/>
            </a:pPr>
            <a:r>
              <a:rPr lang="en-US" sz="2000" b="1" dirty="0"/>
              <a:t>83% were “very satisfied” with services provided</a:t>
            </a:r>
          </a:p>
          <a:p>
            <a:endParaRPr lang="en-US" sz="2000" b="1" dirty="0"/>
          </a:p>
          <a:p>
            <a:endParaRPr lang="en-US" dirty="0"/>
          </a:p>
        </p:txBody>
      </p:sp>
      <p:pic>
        <p:nvPicPr>
          <p:cNvPr id="4098" name="Picture 2" descr="C:\Users\suzannegirone\AppData\Local\Microsoft\Windows\Temporary Internet Files\Content.IE5\SQTAQQSI\15362-illustration-of-office-buildings-in-a-city-pv[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49181" y="1208153"/>
            <a:ext cx="1489713" cy="1489713"/>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suzannegirone\AppData\Local\Microsoft\Windows\Temporary Internet Files\Content.IE5\Q1W67JN9\doctor[1].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2800" y="2730806"/>
            <a:ext cx="1352190" cy="1445906"/>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C:\Users\suzannegirone\AppData\Local\Microsoft\Windows\Temporary Internet Files\Content.IE5\KN0AZS2M\school[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4400" y="3048000"/>
            <a:ext cx="2079003" cy="14954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584802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103"/>
                                        </p:tgtEl>
                                        <p:attrNameLst>
                                          <p:attrName>style.visibility</p:attrName>
                                        </p:attrNameLst>
                                      </p:cBhvr>
                                      <p:to>
                                        <p:strVal val="visible"/>
                                      </p:to>
                                    </p:set>
                                    <p:anim calcmode="lin" valueType="num">
                                      <p:cBhvr additive="base">
                                        <p:cTn id="20" dur="500" fill="hold"/>
                                        <p:tgtEl>
                                          <p:spTgt spid="4103"/>
                                        </p:tgtEl>
                                        <p:attrNameLst>
                                          <p:attrName>ppt_x</p:attrName>
                                        </p:attrNameLst>
                                      </p:cBhvr>
                                      <p:tavLst>
                                        <p:tav tm="0">
                                          <p:val>
                                            <p:strVal val="#ppt_x"/>
                                          </p:val>
                                        </p:tav>
                                        <p:tav tm="100000">
                                          <p:val>
                                            <p:strVal val="#ppt_x"/>
                                          </p:val>
                                        </p:tav>
                                      </p:tavLst>
                                    </p:anim>
                                    <p:anim calcmode="lin" valueType="num">
                                      <p:cBhvr additive="base">
                                        <p:cTn id="21" dur="500" fill="hold"/>
                                        <p:tgtEl>
                                          <p:spTgt spid="410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4101"/>
                                        </p:tgtEl>
                                        <p:attrNameLst>
                                          <p:attrName>style.visibility</p:attrName>
                                        </p:attrNameLst>
                                      </p:cBhvr>
                                      <p:to>
                                        <p:strVal val="visible"/>
                                      </p:to>
                                    </p:set>
                                    <p:anim calcmode="lin" valueType="num">
                                      <p:cBhvr additive="base">
                                        <p:cTn id="30" dur="500" fill="hold"/>
                                        <p:tgtEl>
                                          <p:spTgt spid="4101"/>
                                        </p:tgtEl>
                                        <p:attrNameLst>
                                          <p:attrName>ppt_x</p:attrName>
                                        </p:attrNameLst>
                                      </p:cBhvr>
                                      <p:tavLst>
                                        <p:tav tm="0">
                                          <p:val>
                                            <p:strVal val="#ppt_x"/>
                                          </p:val>
                                        </p:tav>
                                        <p:tav tm="100000">
                                          <p:val>
                                            <p:strVal val="#ppt_x"/>
                                          </p:val>
                                        </p:tav>
                                      </p:tavLst>
                                    </p:anim>
                                    <p:anim calcmode="lin" valueType="num">
                                      <p:cBhvr additive="base">
                                        <p:cTn id="31" dur="500" fill="hold"/>
                                        <p:tgtEl>
                                          <p:spTgt spid="4101"/>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 calcmode="lin" valueType="num">
                                      <p:cBhvr additive="base">
                                        <p:cTn id="4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7848600" cy="1524000"/>
          </a:xfrm>
        </p:spPr>
        <p:txBody>
          <a:bodyPr>
            <a:normAutofit fontScale="90000"/>
          </a:bodyPr>
          <a:lstStyle/>
          <a:p>
            <a:pPr algn="ctr"/>
            <a:r>
              <a:rPr lang="en-US" sz="2700" b="1" u="sng" dirty="0">
                <a:effectLst/>
              </a:rPr>
              <a:t>Friends of Disabled Adults and Children (Fodac)Select Satisfaction Survey Comments</a:t>
            </a:r>
            <a:r>
              <a:rPr lang="en-US" sz="3100" b="1" u="sng" dirty="0">
                <a:effectLst/>
              </a:rPr>
              <a:t>:</a:t>
            </a:r>
            <a:r>
              <a:rPr lang="en-US" dirty="0">
                <a:effectLst/>
              </a:rPr>
              <a:t/>
            </a:r>
            <a:br>
              <a:rPr lang="en-US" dirty="0">
                <a:effectLst/>
              </a:rPr>
            </a:br>
            <a:endParaRPr lang="en-US" dirty="0"/>
          </a:p>
        </p:txBody>
      </p:sp>
      <p:sp>
        <p:nvSpPr>
          <p:cNvPr id="3" name="Subtitle 2"/>
          <p:cNvSpPr>
            <a:spLocks noGrp="1"/>
          </p:cNvSpPr>
          <p:nvPr>
            <p:ph type="subTitle" idx="1"/>
          </p:nvPr>
        </p:nvSpPr>
        <p:spPr>
          <a:xfrm>
            <a:off x="1219200" y="1828800"/>
            <a:ext cx="7406640" cy="4724400"/>
          </a:xfrm>
        </p:spPr>
        <p:txBody>
          <a:bodyPr>
            <a:normAutofit fontScale="55000" lnSpcReduction="20000"/>
          </a:bodyPr>
          <a:lstStyle/>
          <a:p>
            <a:pPr marL="0" marR="0">
              <a:lnSpc>
                <a:spcPct val="115000"/>
              </a:lnSpc>
              <a:spcBef>
                <a:spcPts val="0"/>
              </a:spcBef>
              <a:spcAft>
                <a:spcPts val="1000"/>
              </a:spcAft>
            </a:pPr>
            <a:r>
              <a:rPr lang="en-US" dirty="0"/>
              <a:t>“We take our special needs children to Disney World every Christmas. The Hoyer lift </a:t>
            </a:r>
            <a:r>
              <a:rPr lang="en-US" b="1" dirty="0"/>
              <a:t>will enable us to move the children </a:t>
            </a:r>
            <a:r>
              <a:rPr lang="en-US" dirty="0"/>
              <a:t>in and out of the motor home without endangering our aging backs</a:t>
            </a:r>
            <a:r>
              <a:rPr lang="en-US" dirty="0" smtClean="0"/>
              <a:t>”</a:t>
            </a:r>
            <a:endParaRPr lang="en-US" dirty="0"/>
          </a:p>
          <a:p>
            <a:pPr marL="0" marR="0">
              <a:lnSpc>
                <a:spcPct val="115000"/>
              </a:lnSpc>
              <a:spcBef>
                <a:spcPts val="0"/>
              </a:spcBef>
              <a:spcAft>
                <a:spcPts val="1000"/>
              </a:spcAft>
            </a:pPr>
            <a:r>
              <a:rPr lang="en-US" sz="2800" dirty="0">
                <a:latin typeface="Calibri"/>
                <a:ea typeface="Calibri"/>
                <a:cs typeface="Times New Roman"/>
              </a:rPr>
              <a:t>“He has been </a:t>
            </a:r>
            <a:r>
              <a:rPr lang="en-US" sz="2800" b="1" dirty="0">
                <a:latin typeface="Calibri"/>
                <a:ea typeface="Calibri"/>
                <a:cs typeface="Times New Roman"/>
              </a:rPr>
              <a:t>confined to his bed since he was shot multiple times </a:t>
            </a:r>
            <a:r>
              <a:rPr lang="en-US" sz="2800" dirty="0">
                <a:latin typeface="Calibri"/>
                <a:ea typeface="Calibri"/>
                <a:cs typeface="Times New Roman"/>
              </a:rPr>
              <a:t>in June,2012. This chair will </a:t>
            </a:r>
            <a:r>
              <a:rPr lang="en-US" sz="2800" b="1" dirty="0">
                <a:latin typeface="Calibri"/>
                <a:ea typeface="Calibri"/>
                <a:cs typeface="Times New Roman"/>
              </a:rPr>
              <a:t>allow him to be able to come and sit down stairs with the children who will be coming to visit for Christmas.</a:t>
            </a:r>
            <a:r>
              <a:rPr lang="en-US" sz="2800" dirty="0">
                <a:latin typeface="Calibri"/>
                <a:ea typeface="Calibri"/>
                <a:cs typeface="Times New Roman"/>
              </a:rPr>
              <a:t> The chair will also </a:t>
            </a:r>
            <a:r>
              <a:rPr lang="en-US" sz="2800" b="1" dirty="0">
                <a:latin typeface="Calibri"/>
                <a:ea typeface="Calibri"/>
                <a:cs typeface="Times New Roman"/>
              </a:rPr>
              <a:t>provide him with a way to sit outside and enjoy the yard</a:t>
            </a:r>
            <a:r>
              <a:rPr lang="en-US" sz="2800" b="1" dirty="0" smtClean="0">
                <a:latin typeface="Calibri"/>
                <a:ea typeface="Calibri"/>
                <a:cs typeface="Times New Roman"/>
              </a:rPr>
              <a:t>”.</a:t>
            </a:r>
            <a:endParaRPr lang="en-US" sz="2800" b="1" dirty="0">
              <a:latin typeface="Calibri"/>
              <a:ea typeface="Calibri"/>
              <a:cs typeface="Times New Roman"/>
            </a:endParaRPr>
          </a:p>
          <a:p>
            <a:pPr marL="0" marR="0">
              <a:lnSpc>
                <a:spcPct val="115000"/>
              </a:lnSpc>
              <a:spcBef>
                <a:spcPts val="0"/>
              </a:spcBef>
              <a:spcAft>
                <a:spcPts val="1000"/>
              </a:spcAft>
            </a:pPr>
            <a:r>
              <a:rPr lang="en-US" sz="2800" dirty="0">
                <a:latin typeface="Calibri"/>
                <a:ea typeface="Calibri"/>
                <a:cs typeface="Times New Roman"/>
              </a:rPr>
              <a:t> “They have helped </a:t>
            </a:r>
            <a:r>
              <a:rPr lang="en-US" sz="2800" b="1" dirty="0">
                <a:latin typeface="Calibri"/>
                <a:ea typeface="Calibri"/>
                <a:cs typeface="Times New Roman"/>
              </a:rPr>
              <a:t>my grandson </a:t>
            </a:r>
            <a:r>
              <a:rPr lang="en-US" sz="2800" dirty="0">
                <a:latin typeface="Calibri"/>
                <a:ea typeface="Calibri"/>
                <a:cs typeface="Times New Roman"/>
              </a:rPr>
              <a:t>so much. He </a:t>
            </a:r>
            <a:r>
              <a:rPr lang="en-US" sz="2800" b="1" dirty="0">
                <a:latin typeface="Calibri"/>
                <a:ea typeface="Calibri"/>
                <a:cs typeface="Times New Roman"/>
              </a:rPr>
              <a:t>had spinal surgery </a:t>
            </a:r>
            <a:r>
              <a:rPr lang="en-US" sz="2800" dirty="0">
                <a:latin typeface="Calibri"/>
                <a:ea typeface="Calibri"/>
                <a:cs typeface="Times New Roman"/>
              </a:rPr>
              <a:t>and FODAC have been a real helping to us and I really appreciate them and I always refer everybody to FODAC. </a:t>
            </a:r>
            <a:r>
              <a:rPr lang="en-US" sz="2800" b="1" dirty="0">
                <a:latin typeface="Calibri"/>
                <a:ea typeface="Calibri"/>
                <a:cs typeface="Times New Roman"/>
              </a:rPr>
              <a:t>They are The Miracle forever.”</a:t>
            </a:r>
          </a:p>
          <a:p>
            <a:pPr marL="0" marR="0">
              <a:lnSpc>
                <a:spcPct val="115000"/>
              </a:lnSpc>
              <a:spcBef>
                <a:spcPts val="0"/>
              </a:spcBef>
              <a:spcAft>
                <a:spcPts val="1000"/>
              </a:spcAft>
            </a:pPr>
            <a:r>
              <a:rPr lang="en-US" sz="2800" dirty="0">
                <a:latin typeface="Calibri"/>
                <a:ea typeface="Calibri"/>
                <a:cs typeface="Times New Roman"/>
              </a:rPr>
              <a:t>“Lay Htoo Shee is a very active little girl trapped in a body that simply will not cooperate with her wishes! This chair </a:t>
            </a:r>
            <a:r>
              <a:rPr lang="en-US" sz="2800" b="1" dirty="0">
                <a:latin typeface="Calibri"/>
                <a:ea typeface="Calibri"/>
                <a:cs typeface="Times New Roman"/>
              </a:rPr>
              <a:t>will allow her the flexibility/mobility to negotiate </a:t>
            </a:r>
            <a:r>
              <a:rPr lang="en-US" sz="2800" dirty="0">
                <a:latin typeface="Calibri"/>
                <a:ea typeface="Calibri"/>
                <a:cs typeface="Times New Roman"/>
              </a:rPr>
              <a:t>within her environment at </a:t>
            </a:r>
            <a:r>
              <a:rPr lang="en-US" sz="2800" b="1" dirty="0">
                <a:latin typeface="Calibri"/>
                <a:ea typeface="Calibri"/>
                <a:cs typeface="Times New Roman"/>
              </a:rPr>
              <a:t>home school on the playground and anywhere else </a:t>
            </a:r>
            <a:r>
              <a:rPr lang="en-US" sz="2800" b="1" u="sng" dirty="0">
                <a:latin typeface="Calibri"/>
                <a:ea typeface="Calibri"/>
                <a:cs typeface="Times New Roman"/>
              </a:rPr>
              <a:t>her will</a:t>
            </a:r>
            <a:r>
              <a:rPr lang="en-US" sz="2800" b="1" dirty="0">
                <a:latin typeface="Calibri"/>
                <a:ea typeface="Calibri"/>
                <a:cs typeface="Times New Roman"/>
              </a:rPr>
              <a:t> takes her.”</a:t>
            </a:r>
          </a:p>
          <a:p>
            <a:pPr marL="0" marR="0">
              <a:lnSpc>
                <a:spcPct val="115000"/>
              </a:lnSpc>
              <a:spcBef>
                <a:spcPts val="0"/>
              </a:spcBef>
              <a:spcAft>
                <a:spcPts val="1000"/>
              </a:spcAft>
            </a:pPr>
            <a:r>
              <a:rPr lang="en-US" sz="2800" dirty="0">
                <a:latin typeface="Calibri"/>
                <a:ea typeface="Calibri"/>
                <a:cs typeface="Times New Roman"/>
              </a:rPr>
              <a:t>“This </a:t>
            </a:r>
            <a:r>
              <a:rPr lang="en-US" sz="2800" b="1" dirty="0">
                <a:latin typeface="Calibri"/>
                <a:ea typeface="Calibri"/>
                <a:cs typeface="Times New Roman"/>
              </a:rPr>
              <a:t>will save me a lot, </a:t>
            </a:r>
            <a:r>
              <a:rPr lang="en-US" sz="2800" dirty="0">
                <a:latin typeface="Calibri"/>
                <a:ea typeface="Calibri"/>
                <a:cs typeface="Times New Roman"/>
              </a:rPr>
              <a:t>Thanks, This is a blessing for my family. I don't take a day off for 1 year. </a:t>
            </a:r>
            <a:r>
              <a:rPr lang="en-US" sz="2800" b="1" dirty="0">
                <a:latin typeface="Calibri"/>
                <a:ea typeface="Calibri"/>
                <a:cs typeface="Times New Roman"/>
              </a:rPr>
              <a:t>Now I feel I can take a day off for myself</a:t>
            </a:r>
            <a:r>
              <a:rPr lang="en-US" sz="2800" dirty="0">
                <a:latin typeface="Calibri"/>
                <a:ea typeface="Calibri"/>
                <a:cs typeface="Times New Roman"/>
              </a:rPr>
              <a:t>. Thanks a lot</a:t>
            </a:r>
            <a:r>
              <a:rPr lang="en-US" sz="2800" dirty="0" smtClean="0">
                <a:latin typeface="Calibri"/>
                <a:ea typeface="Calibri"/>
                <a:cs typeface="Times New Roman"/>
              </a:rPr>
              <a:t>”.</a:t>
            </a:r>
            <a:endParaRPr lang="en-US" sz="2800" dirty="0">
              <a:latin typeface="Calibri"/>
              <a:ea typeface="Calibri"/>
              <a:cs typeface="Times New Roman"/>
            </a:endParaRPr>
          </a:p>
          <a:p>
            <a:r>
              <a:rPr lang="en-US" sz="2800" dirty="0">
                <a:latin typeface="Calibri"/>
                <a:ea typeface="Calibri"/>
                <a:cs typeface="Times New Roman"/>
              </a:rPr>
              <a:t>“</a:t>
            </a:r>
            <a:r>
              <a:rPr lang="en-US" sz="2800" b="1" dirty="0">
                <a:latin typeface="Calibri"/>
                <a:ea typeface="Calibri"/>
                <a:cs typeface="Times New Roman"/>
              </a:rPr>
              <a:t>It allows me independence and ability to recover </a:t>
            </a:r>
            <a:r>
              <a:rPr lang="en-US" sz="2800" dirty="0">
                <a:latin typeface="Calibri"/>
                <a:ea typeface="Calibri"/>
                <a:cs typeface="Times New Roman"/>
              </a:rPr>
              <a:t>from gall bladder, appendix, and 3 level spine fusion and also manage my scoliosis which will forever be a chronic illness of mines. </a:t>
            </a:r>
            <a:r>
              <a:rPr lang="en-US" sz="2800" b="1" dirty="0">
                <a:latin typeface="Calibri"/>
                <a:ea typeface="Calibri"/>
                <a:cs typeface="Times New Roman"/>
              </a:rPr>
              <a:t>Its helped change my </a:t>
            </a:r>
            <a:r>
              <a:rPr lang="en-US" sz="2800" b="1" dirty="0" smtClean="0">
                <a:latin typeface="Calibri"/>
                <a:ea typeface="Calibri"/>
                <a:cs typeface="Times New Roman"/>
              </a:rPr>
              <a:t>life.</a:t>
            </a:r>
            <a:endParaRPr lang="en-US" b="1" dirty="0"/>
          </a:p>
        </p:txBody>
      </p:sp>
    </p:spTree>
    <p:extLst>
      <p:ext uri="{BB962C8B-B14F-4D97-AF65-F5344CB8AC3E}">
        <p14:creationId xmlns:p14="http://schemas.microsoft.com/office/powerpoint/2010/main" xmlns="" val="193848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Let’s Recap</a:t>
            </a:r>
            <a:endParaRPr lang="en-US" dirty="0"/>
          </a:p>
        </p:txBody>
      </p:sp>
      <p:sp>
        <p:nvSpPr>
          <p:cNvPr id="3" name="Content Placeholder 2"/>
          <p:cNvSpPr>
            <a:spLocks noGrp="1"/>
          </p:cNvSpPr>
          <p:nvPr>
            <p:ph idx="1"/>
          </p:nvPr>
        </p:nvSpPr>
        <p:spPr/>
        <p:txBody>
          <a:bodyPr>
            <a:normAutofit/>
          </a:bodyPr>
          <a:lstStyle/>
          <a:p>
            <a:r>
              <a:rPr lang="en-US" sz="2400" dirty="0" smtClean="0">
                <a:latin typeface="Georgia" panose="02040502050405020303" pitchFamily="18" charset="0"/>
              </a:rPr>
              <a:t>Networking! Develop relationships with Foundations,  Fundraising consultants,  Mentors</a:t>
            </a:r>
          </a:p>
          <a:p>
            <a:pPr marL="82296" indent="0">
              <a:buNone/>
            </a:pPr>
            <a:endParaRPr lang="en-US" sz="2400" dirty="0" smtClean="0">
              <a:latin typeface="Georgia" panose="02040502050405020303" pitchFamily="18" charset="0"/>
            </a:endParaRPr>
          </a:p>
          <a:p>
            <a:r>
              <a:rPr lang="en-US" sz="2400" dirty="0" smtClean="0">
                <a:latin typeface="Georgia" panose="02040502050405020303" pitchFamily="18" charset="0"/>
              </a:rPr>
              <a:t>Fees for service to access HME, repairs, </a:t>
            </a:r>
          </a:p>
          <a:p>
            <a:pPr marL="82296" indent="0">
              <a:buNone/>
            </a:pPr>
            <a:endParaRPr lang="en-US" sz="2400" dirty="0">
              <a:latin typeface="Georgia" panose="02040502050405020303" pitchFamily="18" charset="0"/>
            </a:endParaRPr>
          </a:p>
          <a:p>
            <a:r>
              <a:rPr lang="en-US" sz="2400" dirty="0" smtClean="0">
                <a:latin typeface="Georgia" panose="02040502050405020303" pitchFamily="18" charset="0"/>
              </a:rPr>
              <a:t>Consider Capital campaigns or Capital renovation campaigns</a:t>
            </a:r>
            <a:endParaRPr lang="en-US" sz="2400" dirty="0">
              <a:latin typeface="Georgia" panose="02040502050405020303"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Foundation</a:t>
            </a:r>
            <a:endParaRPr lang="en-US" dirty="0"/>
          </a:p>
        </p:txBody>
      </p:sp>
      <p:sp>
        <p:nvSpPr>
          <p:cNvPr id="3" name="Content Placeholder 2"/>
          <p:cNvSpPr>
            <a:spLocks noGrp="1"/>
          </p:cNvSpPr>
          <p:nvPr>
            <p:ph idx="1"/>
          </p:nvPr>
        </p:nvSpPr>
        <p:spPr/>
        <p:txBody>
          <a:bodyPr>
            <a:normAutofit/>
          </a:bodyPr>
          <a:lstStyle/>
          <a:p>
            <a:r>
              <a:rPr lang="en-US" sz="2400" dirty="0" smtClean="0">
                <a:latin typeface="Georgia" panose="02040502050405020303" pitchFamily="18" charset="0"/>
              </a:rPr>
              <a:t>Financial Statements</a:t>
            </a:r>
          </a:p>
          <a:p>
            <a:pPr lvl="1"/>
            <a:r>
              <a:rPr lang="en-US" sz="2400" dirty="0" smtClean="0">
                <a:latin typeface="Georgia" panose="02040502050405020303" pitchFamily="18" charset="0"/>
              </a:rPr>
              <a:t>Audit</a:t>
            </a:r>
          </a:p>
          <a:p>
            <a:pPr lvl="1"/>
            <a:r>
              <a:rPr lang="en-US" sz="2400" dirty="0" smtClean="0">
                <a:latin typeface="Georgia" panose="02040502050405020303" pitchFamily="18" charset="0"/>
              </a:rPr>
              <a:t>Charity Navigator</a:t>
            </a:r>
          </a:p>
          <a:p>
            <a:pPr lvl="1"/>
            <a:r>
              <a:rPr lang="en-US" sz="2400" dirty="0" smtClean="0">
                <a:latin typeface="Georgia" panose="02040502050405020303" pitchFamily="18" charset="0"/>
              </a:rPr>
              <a:t>990 - % of Overhead</a:t>
            </a:r>
          </a:p>
          <a:p>
            <a:pPr lvl="1"/>
            <a:r>
              <a:rPr lang="en-US" sz="2400" dirty="0" smtClean="0">
                <a:latin typeface="Georgia" panose="02040502050405020303" pitchFamily="18" charset="0"/>
              </a:rPr>
              <a:t>Budgets – Budget to Actual</a:t>
            </a:r>
          </a:p>
          <a:p>
            <a:pPr lvl="1"/>
            <a:endParaRPr lang="en-US" sz="2400" dirty="0" smtClean="0">
              <a:latin typeface="Georgia" panose="02040502050405020303" pitchFamily="18" charset="0"/>
            </a:endParaRPr>
          </a:p>
          <a:p>
            <a:r>
              <a:rPr lang="en-US" sz="2400" dirty="0" smtClean="0">
                <a:latin typeface="Georgia" panose="02040502050405020303" pitchFamily="18" charset="0"/>
              </a:rPr>
              <a:t>Strategic or Business Plan</a:t>
            </a:r>
          </a:p>
          <a:p>
            <a:endParaRPr lang="en-US" sz="2400" dirty="0">
              <a:latin typeface="Georgia" panose="02040502050405020303" pitchFamily="18" charset="0"/>
            </a:endParaRPr>
          </a:p>
          <a:p>
            <a:r>
              <a:rPr lang="en-US" sz="2400" dirty="0" smtClean="0">
                <a:latin typeface="Georgia" panose="02040502050405020303" pitchFamily="18" charset="0"/>
              </a:rPr>
              <a:t>Developing the Board and Advisory Boards</a:t>
            </a:r>
          </a:p>
          <a:p>
            <a:pPr marL="82296" indent="0">
              <a:buNone/>
            </a:pPr>
            <a:endParaRPr lang="en-US" dirty="0" smtClean="0"/>
          </a:p>
          <a:p>
            <a:endParaRPr lang="en-US" dirty="0"/>
          </a:p>
        </p:txBody>
      </p:sp>
    </p:spTree>
    <p:extLst>
      <p:ext uri="{BB962C8B-B14F-4D97-AF65-F5344CB8AC3E}">
        <p14:creationId xmlns:p14="http://schemas.microsoft.com/office/powerpoint/2010/main" xmlns="" val="2224579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in Mind</a:t>
            </a:r>
            <a:endParaRPr lang="en-US" dirty="0"/>
          </a:p>
        </p:txBody>
      </p:sp>
      <p:sp>
        <p:nvSpPr>
          <p:cNvPr id="3" name="Content Placeholder 2"/>
          <p:cNvSpPr>
            <a:spLocks noGrp="1"/>
          </p:cNvSpPr>
          <p:nvPr>
            <p:ph idx="1"/>
          </p:nvPr>
        </p:nvSpPr>
        <p:spPr/>
        <p:txBody>
          <a:bodyPr>
            <a:normAutofit/>
          </a:bodyPr>
          <a:lstStyle/>
          <a:p>
            <a:r>
              <a:rPr lang="en-US" sz="2400" dirty="0" smtClean="0">
                <a:latin typeface="Georgia" panose="02040502050405020303" pitchFamily="18" charset="0"/>
              </a:rPr>
              <a:t>Be sure to give any major donor a report on how their money was used whether they ask for it or not</a:t>
            </a:r>
          </a:p>
          <a:p>
            <a:r>
              <a:rPr lang="en-US" sz="2400" dirty="0" smtClean="0">
                <a:latin typeface="Georgia" panose="02040502050405020303" pitchFamily="18" charset="0"/>
              </a:rPr>
              <a:t>Take a Board member with you to any major request with individuals or site visits</a:t>
            </a:r>
          </a:p>
          <a:p>
            <a:r>
              <a:rPr lang="en-US" sz="2400" dirty="0" smtClean="0">
                <a:latin typeface="Georgia" panose="02040502050405020303" pitchFamily="18" charset="0"/>
              </a:rPr>
              <a:t>Be aware of etiquette – listen to their passions</a:t>
            </a:r>
          </a:p>
          <a:p>
            <a:r>
              <a:rPr lang="en-US" sz="2400" dirty="0" smtClean="0">
                <a:latin typeface="Georgia" panose="02040502050405020303" pitchFamily="18" charset="0"/>
              </a:rPr>
              <a:t>Networking-help others (they will help you!)</a:t>
            </a:r>
          </a:p>
          <a:p>
            <a:r>
              <a:rPr lang="en-US" sz="2400" dirty="0" smtClean="0">
                <a:latin typeface="Georgia" panose="02040502050405020303" pitchFamily="18" charset="0"/>
              </a:rPr>
              <a:t>Do no harm telling your story</a:t>
            </a:r>
          </a:p>
          <a:p>
            <a:r>
              <a:rPr lang="en-US" sz="2400" dirty="0" smtClean="0">
                <a:latin typeface="Georgia" panose="02040502050405020303" pitchFamily="18" charset="0"/>
              </a:rPr>
              <a:t>Prioritize funding needs</a:t>
            </a:r>
          </a:p>
          <a:p>
            <a:endParaRPr lang="en-US" dirty="0" smtClean="0"/>
          </a:p>
          <a:p>
            <a:endParaRPr lang="en-US" dirty="0" smtClean="0"/>
          </a:p>
          <a:p>
            <a:endParaRPr lang="en-US" dirty="0" smtClean="0"/>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6"/>
          <p:cNvSpPr>
            <a:spLocks noChangeArrowheads="1"/>
          </p:cNvSpPr>
          <p:nvPr/>
        </p:nvSpPr>
        <p:spPr bwMode="auto">
          <a:xfrm>
            <a:off x="1219200" y="3733800"/>
            <a:ext cx="32780924" cy="2431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Verdana" pitchFamily="34" charset="0"/>
                <a:ea typeface="Times New Roman" pitchFamily="18" charset="0"/>
                <a:cs typeface="Times New Roman" pitchFamily="18" charset="0"/>
              </a:rPr>
              <a:t>Technical Assistance Providers</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Service Organizations and Associations</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Consulting, Training, and Resources</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Legal and Accounting Services</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Loans, Meeting Space, Real Estate, and Renovation</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Academic Programs</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Computer Technology</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Employment Resources</a:t>
            </a:r>
            <a:endParaRPr kumimoji="0" lang="en-US" altLang="en-US" sz="1400" b="0" i="0" u="none" strike="noStrike" cap="none" normalizeH="0" baseline="0" dirty="0" smtClean="0">
              <a:ln>
                <a:noFill/>
              </a:ln>
              <a:solidFill>
                <a:schemeClr val="tx1">
                  <a:lumMod val="95000"/>
                  <a:lumOff val="5000"/>
                </a:schemeClr>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hlinkClick r:id="rId2"/>
              </a:rPr>
              <a:t>Resources for Artists and Nonprofit Arts Organizations</a:t>
            </a:r>
            <a:endParaRPr kumimoji="0" lang="en-US" altLang="en-US"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990600" y="228600"/>
            <a:ext cx="7548926" cy="2616101"/>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Community Resources</a:t>
            </a:r>
          </a:p>
          <a:p>
            <a:pPr algn="ctr"/>
            <a:r>
              <a:rPr lang="en-US" sz="2000" u="sng" dirty="0">
                <a:hlinkClick r:id="rId2"/>
              </a:rPr>
              <a:t>http://foundationcenter.org/sanfrancisco/resources.html</a:t>
            </a:r>
            <a:endParaRPr lang="en-US" sz="2000" dirty="0"/>
          </a:p>
          <a:p>
            <a:pPr algn="ctr"/>
            <a:endPar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1752600"/>
            <a:ext cx="3200400" cy="1664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4910380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0"/>
            <a:ext cx="7498080" cy="4800600"/>
          </a:xfrm>
        </p:spPr>
        <p:txBody>
          <a:bodyPr>
            <a:normAutofit fontScale="40000" lnSpcReduction="20000"/>
          </a:bodyPr>
          <a:lstStyle/>
          <a:p>
            <a:pPr marL="82296" indent="0" algn="ctr">
              <a:buNone/>
            </a:pPr>
            <a:r>
              <a:rPr lang="en-US" sz="4500" b="1" dirty="0" smtClean="0"/>
              <a:t>SERVICE </a:t>
            </a:r>
            <a:r>
              <a:rPr lang="en-US" sz="4500" b="1" dirty="0"/>
              <a:t>ORGANIZATIONS AND ASSOCIATIONS</a:t>
            </a:r>
            <a:endParaRPr lang="en-US" sz="4500" dirty="0"/>
          </a:p>
          <a:p>
            <a:pPr lvl="0"/>
            <a:r>
              <a:rPr lang="en-US" b="1" dirty="0">
                <a:hlinkClick r:id="rId2"/>
              </a:rPr>
              <a:t>Association of Fundraising Professionals</a:t>
            </a:r>
            <a:r>
              <a:rPr lang="en-US" b="1" dirty="0"/>
              <a:t/>
            </a:r>
            <a:br>
              <a:rPr lang="en-US" b="1" dirty="0"/>
            </a:br>
            <a:r>
              <a:rPr lang="en-US" b="1" dirty="0"/>
              <a:t>Golden Gate Chapter</a:t>
            </a:r>
            <a:r>
              <a:rPr lang="en-US" dirty="0"/>
              <a:t/>
            </a:r>
            <a:br>
              <a:rPr lang="en-US" dirty="0"/>
            </a:br>
            <a:r>
              <a:rPr lang="en-US" dirty="0"/>
              <a:t>3871 Piedmont Ave. PMB 24</a:t>
            </a:r>
            <a:br>
              <a:rPr lang="en-US" dirty="0"/>
            </a:br>
            <a:r>
              <a:rPr lang="en-US" dirty="0"/>
              <a:t>Oakland, CA 94611</a:t>
            </a:r>
            <a:br>
              <a:rPr lang="en-US" dirty="0"/>
            </a:br>
            <a:r>
              <a:rPr lang="en-US" dirty="0"/>
              <a:t>Tel: (415) 404-6501</a:t>
            </a:r>
            <a:br>
              <a:rPr lang="en-US" dirty="0"/>
            </a:br>
            <a:r>
              <a:rPr lang="en-US" dirty="0"/>
              <a:t>Email: </a:t>
            </a:r>
            <a:r>
              <a:rPr lang="en-US" b="1" dirty="0">
                <a:hlinkClick r:id="rId3"/>
              </a:rPr>
              <a:t>admin@afpgoldengate.org</a:t>
            </a:r>
            <a:endParaRPr lang="en-US" dirty="0"/>
          </a:p>
          <a:p>
            <a:r>
              <a:rPr lang="en-US" dirty="0"/>
              <a:t>Professional association for fundraising executives offering continuing professional education, career development, a mentoring program, a newsletter, and Fund Raising Days. </a:t>
            </a:r>
          </a:p>
          <a:p>
            <a:pPr lvl="0"/>
            <a:r>
              <a:rPr lang="en-US" b="1" dirty="0">
                <a:hlinkClick r:id="rId4"/>
              </a:rPr>
              <a:t>California Association of Nonprofits </a:t>
            </a:r>
            <a:r>
              <a:rPr lang="en-US" dirty="0"/>
              <a:t/>
            </a:r>
            <a:br>
              <a:rPr lang="en-US" dirty="0"/>
            </a:br>
            <a:r>
              <a:rPr lang="en-US" dirty="0"/>
              <a:t>400 Montgomery Street, Suite 500</a:t>
            </a:r>
            <a:br>
              <a:rPr lang="en-US" dirty="0"/>
            </a:br>
            <a:r>
              <a:rPr lang="en-US" dirty="0"/>
              <a:t>San Francisco, CA 94104</a:t>
            </a:r>
            <a:br>
              <a:rPr lang="en-US" dirty="0"/>
            </a:br>
            <a:r>
              <a:rPr lang="en-US" dirty="0"/>
              <a:t>Tel: (800) 776-4226</a:t>
            </a:r>
            <a:br>
              <a:rPr lang="en-US" dirty="0"/>
            </a:br>
            <a:r>
              <a:rPr lang="en-US" dirty="0"/>
              <a:t>Fax: (866) 731-1672</a:t>
            </a:r>
          </a:p>
          <a:p>
            <a:r>
              <a:rPr lang="en-US" dirty="0"/>
              <a:t>The California Association of Nonprofits (CalNonprofits) is a statewide membership organization that brings nonprofits together to advocate for the communities we serve. </a:t>
            </a:r>
          </a:p>
          <a:p>
            <a:pPr lvl="0"/>
            <a:r>
              <a:rPr lang="en-US" b="1" dirty="0">
                <a:hlinkClick r:id="rId5"/>
              </a:rPr>
              <a:t>Development Executives Roundtable</a:t>
            </a:r>
            <a:r>
              <a:rPr lang="en-US" dirty="0"/>
              <a:t/>
            </a:r>
            <a:br>
              <a:rPr lang="en-US" dirty="0"/>
            </a:br>
            <a:r>
              <a:rPr lang="en-US" dirty="0"/>
              <a:t>Email: </a:t>
            </a:r>
            <a:r>
              <a:rPr lang="en-US" b="1" dirty="0">
                <a:hlinkClick r:id="rId6"/>
              </a:rPr>
              <a:t>administrator@dersf.org</a:t>
            </a:r>
            <a:r>
              <a:rPr lang="en-US" dirty="0"/>
              <a:t> </a:t>
            </a:r>
          </a:p>
          <a:p>
            <a:r>
              <a:rPr lang="en-US" dirty="0"/>
              <a:t>Development Executives Roundtable (DER) is an educational and collegial resource for Bay Area fundraisers – professional, volunteer, and potentials alike – for over 35 years. Lunchtime meetings held on the second Friday of every month (with rare exceptions). </a:t>
            </a:r>
          </a:p>
          <a:p>
            <a:pPr lvl="0"/>
            <a:r>
              <a:rPr lang="en-US" b="1" dirty="0">
                <a:hlinkClick r:id="rId7"/>
              </a:rPr>
              <a:t>Grant Professionals Association (GPA)</a:t>
            </a:r>
            <a:endParaRPr lang="en-US" dirty="0"/>
          </a:p>
          <a:p>
            <a:r>
              <a:rPr lang="en-US" dirty="0"/>
              <a:t>Since its inception in 1998, GPA has grown rapidly. With over 1,800 current members internationally, the opportunities and benefits of membership continue to attract people from all over the globe. </a:t>
            </a:r>
          </a:p>
        </p:txBody>
      </p:sp>
    </p:spTree>
    <p:extLst>
      <p:ext uri="{BB962C8B-B14F-4D97-AF65-F5344CB8AC3E}">
        <p14:creationId xmlns:p14="http://schemas.microsoft.com/office/powerpoint/2010/main" xmlns="" val="47713495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609600"/>
            <a:ext cx="7406640" cy="1752600"/>
          </a:xfrm>
        </p:spPr>
        <p:txBody>
          <a:bodyPr>
            <a:noAutofit/>
          </a:bodyPr>
          <a:lstStyle/>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latin typeface="+mj-lt"/>
                <a:ea typeface="Times New Roman"/>
                <a:cs typeface="Times New Roman"/>
                <a:hlinkClick r:id="rId2"/>
              </a:rPr>
              <a:t>Harvard Business School Community Partners</a:t>
            </a:r>
            <a:r>
              <a:rPr lang="en-US" sz="1300" dirty="0">
                <a:latin typeface="+mj-lt"/>
                <a:ea typeface="Times New Roman"/>
                <a:cs typeface="Times New Roman"/>
              </a:rPr>
              <a:t/>
            </a:r>
            <a:br>
              <a:rPr lang="en-US" sz="1300" dirty="0">
                <a:latin typeface="+mj-lt"/>
                <a:ea typeface="Times New Roman"/>
                <a:cs typeface="Times New Roman"/>
              </a:rPr>
            </a:br>
            <a:r>
              <a:rPr lang="en-US" sz="1300" dirty="0">
                <a:latin typeface="+mj-lt"/>
                <a:ea typeface="Times New Roman"/>
                <a:cs typeface="Times New Roman"/>
              </a:rPr>
              <a:t>Tel: (650) 799-9365</a:t>
            </a:r>
            <a:br>
              <a:rPr lang="en-US" sz="1300" dirty="0">
                <a:latin typeface="+mj-lt"/>
                <a:ea typeface="Times New Roman"/>
                <a:cs typeface="Times New Roman"/>
              </a:rPr>
            </a:br>
            <a:r>
              <a:rPr lang="en-US" sz="1300" dirty="0">
                <a:latin typeface="+mj-lt"/>
                <a:ea typeface="Times New Roman"/>
                <a:cs typeface="Times New Roman"/>
              </a:rPr>
              <a:t>Email: </a:t>
            </a:r>
            <a:r>
              <a:rPr lang="en-US" sz="1300" b="1" dirty="0">
                <a:solidFill>
                  <a:srgbClr val="B39D00"/>
                </a:solidFill>
                <a:latin typeface="+mj-lt"/>
                <a:ea typeface="Times New Roman"/>
                <a:cs typeface="Times New Roman"/>
                <a:hlinkClick r:id="rId3"/>
              </a:rPr>
              <a:t>info@hbscp.org</a:t>
            </a:r>
            <a:r>
              <a:rPr lang="en-US" sz="1300" dirty="0">
                <a:latin typeface="+mj-lt"/>
                <a:ea typeface="Times New Roman"/>
                <a:cs typeface="Times New Roman"/>
              </a:rPr>
              <a:t> </a:t>
            </a:r>
            <a:endParaRPr lang="en-US" sz="1300" dirty="0">
              <a:latin typeface="+mj-lt"/>
              <a:ea typeface="Calibri"/>
              <a:cs typeface="Times New Roman"/>
            </a:endParaRPr>
          </a:p>
          <a:p>
            <a:pPr marL="457200" marR="0">
              <a:lnSpc>
                <a:spcPts val="1050"/>
              </a:lnSpc>
              <a:spcBef>
                <a:spcPts val="0"/>
              </a:spcBef>
              <a:spcAft>
                <a:spcPts val="1000"/>
              </a:spcAft>
            </a:pPr>
            <a:r>
              <a:rPr lang="en-US" sz="1300" dirty="0">
                <a:latin typeface="+mj-lt"/>
                <a:ea typeface="Times New Roman"/>
                <a:cs typeface="Times New Roman"/>
              </a:rPr>
              <a:t>HBS Community Partners offers Bay Area nonprofits the opportunity to have pro bono consulting and advisory services by Harvard Business School alumni who wish to channel their business management skills to create positive social impact. </a:t>
            </a:r>
            <a:endParaRPr lang="en-US" sz="1300" dirty="0">
              <a:latin typeface="+mj-lt"/>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latin typeface="+mj-lt"/>
                <a:ea typeface="Times New Roman"/>
                <a:cs typeface="Times New Roman"/>
                <a:hlinkClick r:id="rId4"/>
              </a:rPr>
              <a:t>Net Impact</a:t>
            </a:r>
            <a:endParaRPr lang="en-US" sz="1300" dirty="0">
              <a:latin typeface="+mj-lt"/>
              <a:ea typeface="Calibri"/>
              <a:cs typeface="Times New Roman"/>
            </a:endParaRPr>
          </a:p>
          <a:p>
            <a:pPr marL="457200" marR="0">
              <a:lnSpc>
                <a:spcPts val="1050"/>
              </a:lnSpc>
              <a:spcBef>
                <a:spcPts val="0"/>
              </a:spcBef>
              <a:spcAft>
                <a:spcPts val="1000"/>
              </a:spcAft>
            </a:pPr>
            <a:r>
              <a:rPr lang="en-US" sz="1300" dirty="0">
                <a:latin typeface="+mj-lt"/>
                <a:ea typeface="Times New Roman"/>
                <a:cs typeface="Times New Roman"/>
              </a:rPr>
              <a:t>Net Impact's Service Corps volunteers partner with nonprofits on short-term, part-time consulting projects related to finance, marketing, new program development, business planning, fundraising, and strategic planning. </a:t>
            </a:r>
            <a:endParaRPr lang="en-US" sz="1300" dirty="0">
              <a:latin typeface="+mj-lt"/>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latin typeface="+mj-lt"/>
                <a:ea typeface="Times New Roman"/>
                <a:cs typeface="Times New Roman"/>
                <a:hlinkClick r:id="rId5"/>
              </a:rPr>
              <a:t>Northern California Grantmakers</a:t>
            </a:r>
            <a:r>
              <a:rPr lang="en-US" sz="1300" dirty="0">
                <a:latin typeface="+mj-lt"/>
                <a:ea typeface="Times New Roman"/>
                <a:cs typeface="Times New Roman"/>
              </a:rPr>
              <a:t/>
            </a:r>
            <a:br>
              <a:rPr lang="en-US" sz="1300" dirty="0">
                <a:latin typeface="+mj-lt"/>
                <a:ea typeface="Times New Roman"/>
                <a:cs typeface="Times New Roman"/>
              </a:rPr>
            </a:br>
            <a:r>
              <a:rPr lang="en-US" sz="1300" dirty="0">
                <a:latin typeface="+mj-lt"/>
                <a:ea typeface="Times New Roman"/>
                <a:cs typeface="Times New Roman"/>
              </a:rPr>
              <a:t>160 Spear Street, Suite 360</a:t>
            </a:r>
            <a:br>
              <a:rPr lang="en-US" sz="1300" dirty="0">
                <a:latin typeface="+mj-lt"/>
                <a:ea typeface="Times New Roman"/>
                <a:cs typeface="Times New Roman"/>
              </a:rPr>
            </a:br>
            <a:r>
              <a:rPr lang="en-US" sz="1300" dirty="0">
                <a:latin typeface="+mj-lt"/>
                <a:ea typeface="Times New Roman"/>
                <a:cs typeface="Times New Roman"/>
              </a:rPr>
              <a:t>San Francisco, CA 94105</a:t>
            </a:r>
            <a:br>
              <a:rPr lang="en-US" sz="1300" dirty="0">
                <a:latin typeface="+mj-lt"/>
                <a:ea typeface="Times New Roman"/>
                <a:cs typeface="Times New Roman"/>
              </a:rPr>
            </a:br>
            <a:r>
              <a:rPr lang="en-US" sz="1300" dirty="0">
                <a:latin typeface="+mj-lt"/>
                <a:ea typeface="Times New Roman"/>
                <a:cs typeface="Times New Roman"/>
              </a:rPr>
              <a:t>Tel: (415) 777-4111</a:t>
            </a:r>
            <a:br>
              <a:rPr lang="en-US" sz="1300" dirty="0">
                <a:latin typeface="+mj-lt"/>
                <a:ea typeface="Times New Roman"/>
                <a:cs typeface="Times New Roman"/>
              </a:rPr>
            </a:br>
            <a:r>
              <a:rPr lang="en-US" sz="1300" dirty="0">
                <a:latin typeface="+mj-lt"/>
                <a:ea typeface="Times New Roman"/>
                <a:cs typeface="Times New Roman"/>
              </a:rPr>
              <a:t>Fax: (415) 777-1714 </a:t>
            </a:r>
            <a:endParaRPr lang="en-US" sz="1300" dirty="0">
              <a:latin typeface="+mj-lt"/>
              <a:ea typeface="Calibri"/>
              <a:cs typeface="Times New Roman"/>
            </a:endParaRPr>
          </a:p>
          <a:p>
            <a:pPr marL="457200" marR="0">
              <a:lnSpc>
                <a:spcPts val="1050"/>
              </a:lnSpc>
              <a:spcBef>
                <a:spcPts val="0"/>
              </a:spcBef>
              <a:spcAft>
                <a:spcPts val="1000"/>
              </a:spcAft>
            </a:pPr>
            <a:r>
              <a:rPr lang="en-US" sz="1300" dirty="0">
                <a:latin typeface="+mj-lt"/>
                <a:ea typeface="Times New Roman"/>
                <a:cs typeface="Times New Roman"/>
              </a:rPr>
              <a:t>Northern California Grantmakers (NCG) is an association of foundations, corporate contributions programs and other private grantmakers. NCG's work is focused in two broad arenas: enhancing the effectiveness of philanthropy, and strengthening the ties between philanthropy and it many stakeholders in nonprofit organizations, government, business, media, academia, and the public at large. </a:t>
            </a:r>
            <a:endParaRPr lang="en-US" sz="1300" dirty="0">
              <a:latin typeface="+mj-lt"/>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latin typeface="+mj-lt"/>
                <a:ea typeface="Times New Roman"/>
                <a:cs typeface="Times New Roman"/>
                <a:hlinkClick r:id="rId6"/>
              </a:rPr>
              <a:t>Stanford Alumni Consulting Team</a:t>
            </a:r>
            <a:r>
              <a:rPr lang="en-US" sz="1300" dirty="0">
                <a:latin typeface="+mj-lt"/>
                <a:ea typeface="Times New Roman"/>
                <a:cs typeface="Times New Roman"/>
              </a:rPr>
              <a:t/>
            </a:r>
            <a:br>
              <a:rPr lang="en-US" sz="1300" dirty="0">
                <a:latin typeface="+mj-lt"/>
                <a:ea typeface="Times New Roman"/>
                <a:cs typeface="Times New Roman"/>
              </a:rPr>
            </a:br>
            <a:r>
              <a:rPr lang="en-US" sz="1300" dirty="0">
                <a:latin typeface="+mj-lt"/>
                <a:ea typeface="Times New Roman"/>
                <a:cs typeface="Times New Roman"/>
              </a:rPr>
              <a:t>Stanford Graduate School of Business</a:t>
            </a:r>
            <a:br>
              <a:rPr lang="en-US" sz="1300" dirty="0">
                <a:latin typeface="+mj-lt"/>
                <a:ea typeface="Times New Roman"/>
                <a:cs typeface="Times New Roman"/>
              </a:rPr>
            </a:br>
            <a:r>
              <a:rPr lang="en-US" sz="1300" dirty="0">
                <a:latin typeface="+mj-lt"/>
                <a:ea typeface="Times New Roman"/>
                <a:cs typeface="Times New Roman"/>
              </a:rPr>
              <a:t>655 Knight Way</a:t>
            </a:r>
            <a:br>
              <a:rPr lang="en-US" sz="1300" dirty="0">
                <a:latin typeface="+mj-lt"/>
                <a:ea typeface="Times New Roman"/>
                <a:cs typeface="Times New Roman"/>
              </a:rPr>
            </a:br>
            <a:r>
              <a:rPr lang="en-US" sz="1300" dirty="0">
                <a:latin typeface="+mj-lt"/>
                <a:ea typeface="Times New Roman"/>
                <a:cs typeface="Times New Roman"/>
              </a:rPr>
              <a:t>Stanford, CA 94305</a:t>
            </a:r>
            <a:br>
              <a:rPr lang="en-US" sz="1300" dirty="0">
                <a:latin typeface="+mj-lt"/>
                <a:ea typeface="Times New Roman"/>
                <a:cs typeface="Times New Roman"/>
              </a:rPr>
            </a:br>
            <a:r>
              <a:rPr lang="en-US" sz="1300" dirty="0">
                <a:latin typeface="+mj-lt"/>
                <a:ea typeface="Times New Roman"/>
                <a:cs typeface="Times New Roman"/>
              </a:rPr>
              <a:t>Tel: (650) 736-1956</a:t>
            </a:r>
            <a:br>
              <a:rPr lang="en-US" sz="1300" dirty="0">
                <a:latin typeface="+mj-lt"/>
                <a:ea typeface="Times New Roman"/>
                <a:cs typeface="Times New Roman"/>
              </a:rPr>
            </a:br>
            <a:r>
              <a:rPr lang="en-US" sz="1300" dirty="0">
                <a:latin typeface="+mj-lt"/>
                <a:ea typeface="Times New Roman"/>
                <a:cs typeface="Times New Roman"/>
              </a:rPr>
              <a:t>Fax: (650) 723-5151 </a:t>
            </a:r>
            <a:endParaRPr lang="en-US" sz="1300" dirty="0">
              <a:latin typeface="+mj-lt"/>
              <a:ea typeface="Calibri"/>
              <a:cs typeface="Times New Roman"/>
            </a:endParaRPr>
          </a:p>
          <a:p>
            <a:pPr marL="457200" marR="0">
              <a:lnSpc>
                <a:spcPts val="1050"/>
              </a:lnSpc>
              <a:spcBef>
                <a:spcPts val="0"/>
              </a:spcBef>
              <a:spcAft>
                <a:spcPts val="1000"/>
              </a:spcAft>
            </a:pPr>
            <a:r>
              <a:rPr lang="en-US" sz="1300" dirty="0">
                <a:latin typeface="+mj-lt"/>
                <a:ea typeface="Times New Roman"/>
                <a:cs typeface="Times New Roman"/>
              </a:rPr>
              <a:t>The Stanford Alumni Consulting Team provides pro bono consulting expertise in a wide range of areas, including strategic planning, marketing, earned revenue, financial sustainability, and organizational growth. </a:t>
            </a:r>
            <a:endParaRPr lang="en-US" sz="1300" dirty="0">
              <a:latin typeface="+mj-lt"/>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latin typeface="+mj-lt"/>
                <a:ea typeface="Times New Roman"/>
                <a:cs typeface="Times New Roman"/>
                <a:hlinkClick r:id="rId7"/>
              </a:rPr>
              <a:t>Young Nonprofit Professionals Network-San Francisco Bay Area</a:t>
            </a:r>
            <a:r>
              <a:rPr lang="en-US" sz="1300" dirty="0">
                <a:latin typeface="+mj-lt"/>
                <a:ea typeface="Times New Roman"/>
                <a:cs typeface="Times New Roman"/>
              </a:rPr>
              <a:t/>
            </a:r>
            <a:br>
              <a:rPr lang="en-US" sz="1300" dirty="0">
                <a:latin typeface="+mj-lt"/>
                <a:ea typeface="Times New Roman"/>
                <a:cs typeface="Times New Roman"/>
              </a:rPr>
            </a:br>
            <a:r>
              <a:rPr lang="en-US" sz="1300" dirty="0">
                <a:latin typeface="+mj-lt"/>
                <a:ea typeface="Times New Roman"/>
                <a:cs typeface="Times New Roman"/>
              </a:rPr>
              <a:t>The Young Nonprofit Professionals Network-San Francisco Bay Area (YNPN-sfba) promotes an efficient, viable, and inclusive nonprofit sector that supports the growth, learning, and development of young professionals. </a:t>
            </a:r>
            <a:endParaRPr lang="en-US" sz="1300" dirty="0">
              <a:effectLst/>
              <a:latin typeface="+mj-lt"/>
              <a:ea typeface="Calibri"/>
              <a:cs typeface="Times New Roman"/>
            </a:endParaRPr>
          </a:p>
        </p:txBody>
      </p:sp>
    </p:spTree>
    <p:extLst>
      <p:ext uri="{BB962C8B-B14F-4D97-AF65-F5344CB8AC3E}">
        <p14:creationId xmlns:p14="http://schemas.microsoft.com/office/powerpoint/2010/main" xmlns="" val="244487024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4409" y="339811"/>
            <a:ext cx="7406640" cy="6553200"/>
          </a:xfrm>
        </p:spPr>
        <p:txBody>
          <a:bodyPr>
            <a:noAutofit/>
          </a:bodyPr>
          <a:lstStyle/>
          <a:p>
            <a:pPr marL="0" marR="0" algn="ctr">
              <a:lnSpc>
                <a:spcPts val="1050"/>
              </a:lnSpc>
              <a:spcBef>
                <a:spcPts val="0"/>
              </a:spcBef>
              <a:spcAft>
                <a:spcPts val="1000"/>
              </a:spcAft>
            </a:pPr>
            <a:r>
              <a:rPr lang="en-US" sz="1800" b="1" dirty="0">
                <a:ea typeface="Times New Roman"/>
                <a:cs typeface="Times New Roman"/>
              </a:rPr>
              <a:t>CONSULTING, TRAINING, AND RESOURCES</a:t>
            </a:r>
            <a:r>
              <a:rPr lang="en-US" sz="1800" dirty="0">
                <a:ea typeface="Times New Roman"/>
                <a:cs typeface="Times New Roman"/>
              </a:rPr>
              <a:t/>
            </a:r>
            <a:br>
              <a:rPr lang="en-US" sz="1800" dirty="0">
                <a:ea typeface="Times New Roman"/>
                <a:cs typeface="Times New Roman"/>
              </a:rPr>
            </a:br>
            <a:r>
              <a:rPr lang="en-US" sz="1300" dirty="0">
                <a:ea typeface="Times New Roman"/>
                <a:cs typeface="Times New Roman"/>
              </a:rPr>
              <a:t>(Also check with area colleges and universities and their continuing education centers for additional opportunities.)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chemeClr val="tx1"/>
                </a:solidFill>
                <a:ea typeface="Times New Roman"/>
                <a:cs typeface="Times New Roman"/>
                <a:hlinkClick r:id="rId3"/>
              </a:rPr>
              <a:t>Association of Fundraising Professionals</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Golden Gate Chapter</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Web site provides a directory of consultants.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4"/>
              </a:rPr>
              <a:t>Center for Nonprofit Management Southern California</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1000 N. Alameda Street, Suite 250</a:t>
            </a:r>
            <a:br>
              <a:rPr lang="en-US" sz="1300" dirty="0">
                <a:ea typeface="Times New Roman"/>
                <a:cs typeface="Times New Roman"/>
              </a:rPr>
            </a:br>
            <a:r>
              <a:rPr lang="en-US" sz="1300" dirty="0">
                <a:ea typeface="Times New Roman"/>
                <a:cs typeface="Times New Roman"/>
              </a:rPr>
              <a:t>Los Angeles, CA 90012</a:t>
            </a:r>
            <a:br>
              <a:rPr lang="en-US" sz="1300" dirty="0">
                <a:ea typeface="Times New Roman"/>
                <a:cs typeface="Times New Roman"/>
              </a:rPr>
            </a:br>
            <a:r>
              <a:rPr lang="en-US" sz="1300" dirty="0">
                <a:ea typeface="Times New Roman"/>
                <a:cs typeface="Times New Roman"/>
              </a:rPr>
              <a:t>Tel: (213) 687-9511</a:t>
            </a:r>
            <a:br>
              <a:rPr lang="en-US" sz="1300" dirty="0">
                <a:ea typeface="Times New Roman"/>
                <a:cs typeface="Times New Roman"/>
              </a:rPr>
            </a:br>
            <a:r>
              <a:rPr lang="en-US" sz="1300" dirty="0">
                <a:ea typeface="Times New Roman"/>
                <a:cs typeface="Times New Roman"/>
              </a:rPr>
              <a:t>Fax: (213) 687-7159</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5"/>
              </a:rPr>
              <a:t>main@cnmsocal.org</a:t>
            </a:r>
            <a:r>
              <a:rPr lang="en-US" sz="1300" dirty="0">
                <a:ea typeface="Times New Roman"/>
                <a:cs typeface="Times New Roman"/>
              </a:rPr>
              <a:t>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The Center for Nonprofit Management offers seminars on issues related to nonprofit management.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6"/>
              </a:rPr>
              <a:t>Center for Volunteer and Nonprofit Leadership of Marin</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65 Mitchell Blvd., Ste. 101</a:t>
            </a:r>
            <a:br>
              <a:rPr lang="en-US" sz="1300" dirty="0">
                <a:ea typeface="Times New Roman"/>
                <a:cs typeface="Times New Roman"/>
              </a:rPr>
            </a:br>
            <a:r>
              <a:rPr lang="en-US" sz="1300" dirty="0">
                <a:ea typeface="Times New Roman"/>
                <a:cs typeface="Times New Roman"/>
              </a:rPr>
              <a:t>San Rafael, CA 94903</a:t>
            </a:r>
            <a:br>
              <a:rPr lang="en-US" sz="1300" dirty="0">
                <a:ea typeface="Times New Roman"/>
                <a:cs typeface="Times New Roman"/>
              </a:rPr>
            </a:br>
            <a:r>
              <a:rPr lang="en-US" sz="1300" dirty="0">
                <a:ea typeface="Times New Roman"/>
                <a:cs typeface="Times New Roman"/>
              </a:rPr>
              <a:t>Tel: (415) 479-5710</a:t>
            </a:r>
            <a:br>
              <a:rPr lang="en-US" sz="1300" dirty="0">
                <a:ea typeface="Times New Roman"/>
                <a:cs typeface="Times New Roman"/>
              </a:rPr>
            </a:br>
            <a:r>
              <a:rPr lang="en-US" sz="1300" dirty="0">
                <a:ea typeface="Times New Roman"/>
                <a:cs typeface="Times New Roman"/>
              </a:rPr>
              <a:t>Fax: (415) 479-9878</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7"/>
              </a:rPr>
              <a:t>info@cvnl.org</a:t>
            </a:r>
            <a:r>
              <a:rPr lang="en-US" sz="1300" dirty="0">
                <a:ea typeface="Times New Roman"/>
                <a:cs typeface="Times New Roman"/>
              </a:rPr>
              <a:t>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Offers a series of workshops and trainings, affinity groups, a resource library, and a referral service for volunteers to the Marin nonprofit and volunteer community.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8"/>
              </a:rPr>
              <a:t>CompassPoint</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Oakland Office and Convening Space</a:t>
            </a:r>
            <a:br>
              <a:rPr lang="en-US" sz="1300" dirty="0">
                <a:ea typeface="Times New Roman"/>
                <a:cs typeface="Times New Roman"/>
              </a:rPr>
            </a:br>
            <a:r>
              <a:rPr lang="en-US" sz="1300" dirty="0">
                <a:ea typeface="Times New Roman"/>
                <a:cs typeface="Times New Roman"/>
              </a:rPr>
              <a:t>500 12th Street, Suite 320</a:t>
            </a:r>
            <a:br>
              <a:rPr lang="en-US" sz="1300" dirty="0">
                <a:ea typeface="Times New Roman"/>
                <a:cs typeface="Times New Roman"/>
              </a:rPr>
            </a:br>
            <a:r>
              <a:rPr lang="en-US" sz="1300" dirty="0">
                <a:ea typeface="Times New Roman"/>
                <a:cs typeface="Times New Roman"/>
              </a:rPr>
              <a:t>Oakland, CA 94607 </a:t>
            </a:r>
            <a:br>
              <a:rPr lang="en-US" sz="1300" dirty="0">
                <a:ea typeface="Times New Roman"/>
                <a:cs typeface="Times New Roman"/>
              </a:rPr>
            </a:br>
            <a:r>
              <a:rPr lang="en-US" sz="1300" dirty="0">
                <a:ea typeface="Times New Roman"/>
                <a:cs typeface="Times New Roman"/>
              </a:rPr>
              <a:t>Tel: (510) 318-3755</a:t>
            </a:r>
            <a:br>
              <a:rPr lang="en-US" sz="1300" dirty="0">
                <a:ea typeface="Times New Roman"/>
                <a:cs typeface="Times New Roman"/>
              </a:rPr>
            </a:br>
            <a:r>
              <a:rPr lang="en-US" sz="1300" dirty="0">
                <a:ea typeface="Times New Roman"/>
                <a:cs typeface="Times New Roman"/>
              </a:rPr>
              <a:t>Fax: (415) 541-7708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CompassPoint Nonprofit Services is a nonprofit consulting and training organization. They provide nonprofits with the management tools and concepts necessary to best serve their communities.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9"/>
              </a:rPr>
              <a:t>Consulting Within Reach</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2570 N. 1st Street, Suite 251</a:t>
            </a:r>
            <a:br>
              <a:rPr lang="en-US" sz="1300" dirty="0">
                <a:ea typeface="Times New Roman"/>
                <a:cs typeface="Times New Roman"/>
              </a:rPr>
            </a:br>
            <a:r>
              <a:rPr lang="en-US" sz="1300" dirty="0">
                <a:ea typeface="Times New Roman"/>
                <a:cs typeface="Times New Roman"/>
              </a:rPr>
              <a:t>San Jose, CA 95131</a:t>
            </a:r>
            <a:br>
              <a:rPr lang="en-US" sz="1300" dirty="0">
                <a:ea typeface="Times New Roman"/>
                <a:cs typeface="Times New Roman"/>
              </a:rPr>
            </a:br>
            <a:r>
              <a:rPr lang="en-US" sz="1300" dirty="0">
                <a:ea typeface="Times New Roman"/>
                <a:cs typeface="Times New Roman"/>
              </a:rPr>
              <a:t>Tel: (408) 916-3734</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10"/>
              </a:rPr>
              <a:t>info@cwr-team.com</a:t>
            </a:r>
            <a:r>
              <a:rPr lang="en-US" sz="1300" dirty="0">
                <a:ea typeface="Times New Roman"/>
                <a:cs typeface="Times New Roman"/>
              </a:rPr>
              <a:t> </a:t>
            </a:r>
            <a:endParaRPr lang="en-US" sz="1300" dirty="0">
              <a:ea typeface="Calibri"/>
              <a:cs typeface="Times New Roman"/>
            </a:endParaRPr>
          </a:p>
          <a:p>
            <a:endParaRPr lang="en-US" sz="1300" dirty="0"/>
          </a:p>
        </p:txBody>
      </p:sp>
    </p:spTree>
    <p:extLst>
      <p:ext uri="{BB962C8B-B14F-4D97-AF65-F5344CB8AC3E}">
        <p14:creationId xmlns:p14="http://schemas.microsoft.com/office/powerpoint/2010/main" xmlns="" val="5992424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304800"/>
            <a:ext cx="7406640" cy="1752600"/>
          </a:xfrm>
        </p:spPr>
        <p:txBody>
          <a:bodyPr>
            <a:noAutofit/>
          </a:bodyPr>
          <a:lstStyle/>
          <a:p>
            <a:pPr marL="457200" marR="0">
              <a:lnSpc>
                <a:spcPts val="1050"/>
              </a:lnSpc>
              <a:spcBef>
                <a:spcPts val="0"/>
              </a:spcBef>
              <a:spcAft>
                <a:spcPts val="1000"/>
              </a:spcAft>
            </a:pPr>
            <a:r>
              <a:rPr lang="en-US" sz="1300" dirty="0">
                <a:ea typeface="Times New Roman"/>
                <a:cs typeface="Times New Roman"/>
              </a:rPr>
              <a:t>Consulting Within Reach provides consulting to nonprofits in the San Francisco Bay Area, Los Angeles, and beyond. We are a White House award winning firm with services in strategic planning, marketing, fundraising, database, and web.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2"/>
              </a:rPr>
              <a:t>iReuse</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1050 North Gate Drive, Suite 550</a:t>
            </a:r>
            <a:br>
              <a:rPr lang="en-US" sz="1300" dirty="0">
                <a:ea typeface="Times New Roman"/>
                <a:cs typeface="Times New Roman"/>
              </a:rPr>
            </a:br>
            <a:r>
              <a:rPr lang="en-US" sz="1300" dirty="0">
                <a:ea typeface="Times New Roman"/>
                <a:cs typeface="Times New Roman"/>
              </a:rPr>
              <a:t>San Rafael, CA 94903</a:t>
            </a:r>
            <a:br>
              <a:rPr lang="en-US" sz="1300" dirty="0">
                <a:ea typeface="Times New Roman"/>
                <a:cs typeface="Times New Roman"/>
              </a:rPr>
            </a:br>
            <a:r>
              <a:rPr lang="en-US" sz="1300" dirty="0">
                <a:ea typeface="Times New Roman"/>
                <a:cs typeface="Times New Roman"/>
              </a:rPr>
              <a:t>Tel: (415) 924-9977</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3"/>
              </a:rPr>
              <a:t>info@ireuse.com</a:t>
            </a:r>
            <a:r>
              <a:rPr lang="en-US" sz="1300" dirty="0">
                <a:ea typeface="Times New Roman"/>
                <a:cs typeface="Times New Roman"/>
              </a:rPr>
              <a:t>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iReuse is a service in the Bay Area helping nonprofits, schools, and other organizations get the stuff they need. All you need to do is create your wish list on </a:t>
            </a:r>
            <a:r>
              <a:rPr lang="en-US" sz="1300" b="1" dirty="0">
                <a:solidFill>
                  <a:srgbClr val="B39D00"/>
                </a:solidFill>
                <a:ea typeface="Times New Roman"/>
                <a:cs typeface="Times New Roman"/>
                <a:hlinkClick r:id="rId4"/>
              </a:rPr>
              <a:t>iReuse's web site</a:t>
            </a:r>
            <a:r>
              <a:rPr lang="en-US" sz="1300" dirty="0">
                <a:ea typeface="Times New Roman"/>
                <a:cs typeface="Times New Roman"/>
              </a:rPr>
              <a:t> and get automatically matched up with local businesses and residents who are donating items which meet your needs.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5"/>
              </a:rPr>
              <a:t>Mary's List</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6"/>
              </a:rPr>
              <a:t>info@maryslist.net</a:t>
            </a:r>
            <a:r>
              <a:rPr lang="en-US" sz="1300" dirty="0">
                <a:ea typeface="Times New Roman"/>
                <a:cs typeface="Times New Roman"/>
              </a:rPr>
              <a:t>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Mary's List was created by Mary Gregory, a program officer at </a:t>
            </a:r>
            <a:r>
              <a:rPr lang="en-US" sz="1300" b="1" dirty="0">
                <a:solidFill>
                  <a:srgbClr val="B39D00"/>
                </a:solidFill>
                <a:ea typeface="Times New Roman"/>
                <a:cs typeface="Times New Roman"/>
                <a:hlinkClick r:id="rId7"/>
              </a:rPr>
              <a:t>Pacific Foundation Services</a:t>
            </a:r>
            <a:r>
              <a:rPr lang="en-US" sz="1300" dirty="0">
                <a:ea typeface="Times New Roman"/>
                <a:cs typeface="Times New Roman"/>
              </a:rPr>
              <a:t>, as a way for non-profits to connect with qualified consultants and for consultants to connect with each other. </a:t>
            </a:r>
            <a:endParaRPr lang="en-US" sz="13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300" b="1" dirty="0">
                <a:solidFill>
                  <a:srgbClr val="B39D00"/>
                </a:solidFill>
                <a:ea typeface="Times New Roman"/>
                <a:cs typeface="Times New Roman"/>
                <a:hlinkClick r:id="rId8"/>
              </a:rPr>
              <a:t>The Impact Foundry</a:t>
            </a:r>
            <a:r>
              <a:rPr lang="en-US" sz="1300" dirty="0">
                <a:ea typeface="Times New Roman"/>
                <a:cs typeface="Times New Roman"/>
              </a:rPr>
              <a:t/>
            </a:r>
            <a:br>
              <a:rPr lang="en-US" sz="1300" dirty="0">
                <a:ea typeface="Times New Roman"/>
                <a:cs typeface="Times New Roman"/>
              </a:rPr>
            </a:br>
            <a:r>
              <a:rPr lang="en-US" sz="1300" dirty="0">
                <a:ea typeface="Times New Roman"/>
                <a:cs typeface="Times New Roman"/>
              </a:rPr>
              <a:t>4700 Roseville Road, Suite 211</a:t>
            </a:r>
            <a:br>
              <a:rPr lang="en-US" sz="1300" dirty="0">
                <a:ea typeface="Times New Roman"/>
                <a:cs typeface="Times New Roman"/>
              </a:rPr>
            </a:br>
            <a:r>
              <a:rPr lang="en-US" sz="1300" dirty="0">
                <a:ea typeface="Times New Roman"/>
                <a:cs typeface="Times New Roman"/>
              </a:rPr>
              <a:t>North Highlands, CA 95660</a:t>
            </a:r>
            <a:br>
              <a:rPr lang="en-US" sz="1300" dirty="0">
                <a:ea typeface="Times New Roman"/>
                <a:cs typeface="Times New Roman"/>
              </a:rPr>
            </a:br>
            <a:r>
              <a:rPr lang="en-US" sz="1300" dirty="0">
                <a:ea typeface="Times New Roman"/>
                <a:cs typeface="Times New Roman"/>
              </a:rPr>
              <a:t>Tel: (916) 569-8555</a:t>
            </a:r>
            <a:br>
              <a:rPr lang="en-US" sz="1300" dirty="0">
                <a:ea typeface="Times New Roman"/>
                <a:cs typeface="Times New Roman"/>
              </a:rPr>
            </a:br>
            <a:r>
              <a:rPr lang="en-US" sz="1300" dirty="0">
                <a:ea typeface="Times New Roman"/>
                <a:cs typeface="Times New Roman"/>
              </a:rPr>
              <a:t>Fax: (888) 550-6772 </a:t>
            </a:r>
            <a:br>
              <a:rPr lang="en-US" sz="1300" dirty="0">
                <a:ea typeface="Times New Roman"/>
                <a:cs typeface="Times New Roman"/>
              </a:rPr>
            </a:br>
            <a:r>
              <a:rPr lang="en-US" sz="1300" dirty="0">
                <a:ea typeface="Times New Roman"/>
                <a:cs typeface="Times New Roman"/>
              </a:rPr>
              <a:t>Email: </a:t>
            </a:r>
            <a:r>
              <a:rPr lang="en-US" sz="1300" b="1" dirty="0">
                <a:solidFill>
                  <a:srgbClr val="B39D00"/>
                </a:solidFill>
                <a:ea typeface="Times New Roman"/>
                <a:cs typeface="Times New Roman"/>
                <a:hlinkClick r:id="rId9"/>
              </a:rPr>
              <a:t>info@nprcenter.org</a:t>
            </a:r>
            <a:r>
              <a:rPr lang="en-US" sz="1300" dirty="0">
                <a:ea typeface="Times New Roman"/>
                <a:cs typeface="Times New Roman"/>
              </a:rPr>
              <a:t> </a:t>
            </a:r>
            <a:endParaRPr lang="en-US" sz="1300" dirty="0">
              <a:ea typeface="Calibri"/>
              <a:cs typeface="Times New Roman"/>
            </a:endParaRPr>
          </a:p>
          <a:p>
            <a:pPr marL="457200" marR="0">
              <a:lnSpc>
                <a:spcPts val="1050"/>
              </a:lnSpc>
              <a:spcBef>
                <a:spcPts val="0"/>
              </a:spcBef>
              <a:spcAft>
                <a:spcPts val="1000"/>
              </a:spcAft>
            </a:pPr>
            <a:r>
              <a:rPr lang="en-US" sz="1300" dirty="0">
                <a:ea typeface="Times New Roman"/>
                <a:cs typeface="Times New Roman"/>
              </a:rPr>
              <a:t>The mission of the Impact Foundry is to enhance the resources and improve the management of nonprofit organizations, primarily within California’s northern Central Valley and Sierra Nevada regions. </a:t>
            </a:r>
            <a:endParaRPr lang="en-US" sz="1300" dirty="0" smtClean="0">
              <a:ea typeface="Times New Roman"/>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400" b="1" dirty="0" smtClean="0">
                <a:solidFill>
                  <a:srgbClr val="B39D00"/>
                </a:solidFill>
                <a:ea typeface="Times New Roman"/>
                <a:cs typeface="Times New Roman"/>
                <a:hlinkClick r:id="rId10"/>
              </a:rPr>
              <a:t>Nonprofit </a:t>
            </a:r>
            <a:r>
              <a:rPr lang="en-US" sz="1400" b="1" dirty="0">
                <a:solidFill>
                  <a:srgbClr val="B39D00"/>
                </a:solidFill>
                <a:ea typeface="Times New Roman"/>
                <a:cs typeface="Times New Roman"/>
                <a:hlinkClick r:id="rId10"/>
              </a:rPr>
              <a:t>Roundtable</a:t>
            </a:r>
            <a:r>
              <a:rPr lang="en-US" sz="1400" dirty="0">
                <a:ea typeface="Times New Roman"/>
                <a:cs typeface="Times New Roman"/>
              </a:rPr>
              <a:t/>
            </a:r>
            <a:br>
              <a:rPr lang="en-US" sz="1400" dirty="0">
                <a:ea typeface="Times New Roman"/>
                <a:cs typeface="Times New Roman"/>
              </a:rPr>
            </a:br>
            <a:r>
              <a:rPr lang="en-US" sz="1400" dirty="0">
                <a:ea typeface="Times New Roman"/>
                <a:cs typeface="Times New Roman"/>
              </a:rPr>
              <a:t>Free seminar series sponsored by four consulting firms. Each sponsor offers training sessions on their specialty to the nonprofit community or brings in experts to cover topics of interest. </a:t>
            </a:r>
            <a:endParaRPr lang="en-US" sz="20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1400" b="1" dirty="0">
                <a:solidFill>
                  <a:srgbClr val="B39D00"/>
                </a:solidFill>
                <a:ea typeface="Times New Roman"/>
                <a:cs typeface="Times New Roman"/>
                <a:hlinkClick r:id="rId11"/>
              </a:rPr>
              <a:t>The Taproot Foundation</a:t>
            </a:r>
            <a:r>
              <a:rPr lang="en-US" sz="1400" dirty="0">
                <a:ea typeface="Times New Roman"/>
                <a:cs typeface="Times New Roman"/>
              </a:rPr>
              <a:t/>
            </a:r>
            <a:br>
              <a:rPr lang="en-US" sz="1400" dirty="0">
                <a:ea typeface="Times New Roman"/>
                <a:cs typeface="Times New Roman"/>
              </a:rPr>
            </a:br>
            <a:r>
              <a:rPr lang="en-US" sz="1400" dirty="0">
                <a:ea typeface="Times New Roman"/>
                <a:cs typeface="Times New Roman"/>
              </a:rPr>
              <a:t>466 Geary Street, Suite 300</a:t>
            </a:r>
            <a:br>
              <a:rPr lang="en-US" sz="1400" dirty="0">
                <a:ea typeface="Times New Roman"/>
                <a:cs typeface="Times New Roman"/>
              </a:rPr>
            </a:br>
            <a:r>
              <a:rPr lang="en-US" sz="1400" dirty="0">
                <a:ea typeface="Times New Roman"/>
                <a:cs typeface="Times New Roman"/>
              </a:rPr>
              <a:t>San Francisco, CA 94102</a:t>
            </a:r>
            <a:br>
              <a:rPr lang="en-US" sz="1400" dirty="0">
                <a:ea typeface="Times New Roman"/>
                <a:cs typeface="Times New Roman"/>
              </a:rPr>
            </a:br>
            <a:r>
              <a:rPr lang="en-US" sz="1400" dirty="0">
                <a:ea typeface="Times New Roman"/>
                <a:cs typeface="Times New Roman"/>
              </a:rPr>
              <a:t>Tel: (415) 359-0226</a:t>
            </a:r>
            <a:endParaRPr lang="en-US" sz="2000" dirty="0">
              <a:ea typeface="Calibri"/>
              <a:cs typeface="Times New Roman"/>
            </a:endParaRPr>
          </a:p>
          <a:p>
            <a:pPr marL="457200" marR="0">
              <a:lnSpc>
                <a:spcPts val="1050"/>
              </a:lnSpc>
              <a:spcBef>
                <a:spcPts val="0"/>
              </a:spcBef>
              <a:spcAft>
                <a:spcPts val="1000"/>
              </a:spcAft>
            </a:pPr>
            <a:r>
              <a:rPr lang="en-US" sz="1400" dirty="0">
                <a:ea typeface="Times New Roman"/>
                <a:cs typeface="Times New Roman"/>
              </a:rPr>
              <a:t>The Taproot Foundation is a leading nonprofit marketing and technology consulting firm. The foundation's work is offered pro bono in a competitive grantmaking process. </a:t>
            </a:r>
            <a:endParaRPr lang="en-US" sz="2000" dirty="0">
              <a:ea typeface="Calibri"/>
              <a:cs typeface="Times New Roman"/>
            </a:endParaRPr>
          </a:p>
          <a:p>
            <a:pPr marL="457200" marR="0">
              <a:lnSpc>
                <a:spcPts val="1050"/>
              </a:lnSpc>
              <a:spcBef>
                <a:spcPts val="0"/>
              </a:spcBef>
              <a:spcAft>
                <a:spcPts val="1000"/>
              </a:spcAft>
            </a:pPr>
            <a:endParaRPr lang="en-US" sz="1300" dirty="0">
              <a:ea typeface="Calibri"/>
              <a:cs typeface="Times New Roman"/>
            </a:endParaRPr>
          </a:p>
          <a:p>
            <a:endParaRPr lang="en-US" sz="1300" dirty="0"/>
          </a:p>
        </p:txBody>
      </p:sp>
    </p:spTree>
    <p:extLst>
      <p:ext uri="{BB962C8B-B14F-4D97-AF65-F5344CB8AC3E}">
        <p14:creationId xmlns:p14="http://schemas.microsoft.com/office/powerpoint/2010/main" xmlns="" val="10087490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81000"/>
            <a:ext cx="7406640" cy="1752600"/>
          </a:xfrm>
        </p:spPr>
        <p:txBody>
          <a:bodyPr>
            <a:normAutofit fontScale="25000" lnSpcReduction="20000"/>
          </a:bodyPr>
          <a:lstStyle/>
          <a:p>
            <a:pPr marL="342900" marR="0" lvl="0" indent="-342900">
              <a:lnSpc>
                <a:spcPts val="1050"/>
              </a:lnSpc>
              <a:spcBef>
                <a:spcPts val="0"/>
              </a:spcBef>
              <a:spcAft>
                <a:spcPts val="1000"/>
              </a:spcAft>
              <a:buSzPts val="1000"/>
              <a:buFont typeface="Symbol"/>
              <a:buChar char=""/>
              <a:tabLst>
                <a:tab pos="457200" algn="l"/>
              </a:tabLst>
            </a:pPr>
            <a:r>
              <a:rPr lang="en-US" sz="5200" b="1" dirty="0">
                <a:solidFill>
                  <a:srgbClr val="B39D00"/>
                </a:solidFill>
                <a:ea typeface="Times New Roman"/>
                <a:cs typeface="Times New Roman"/>
                <a:hlinkClick r:id="rId2"/>
              </a:rPr>
              <a:t>Volunteer Center of the East Bay</a:t>
            </a:r>
            <a:r>
              <a:rPr lang="en-US" sz="5200" dirty="0">
                <a:ea typeface="Times New Roman"/>
                <a:cs typeface="Times New Roman"/>
              </a:rPr>
              <a:t/>
            </a:r>
            <a:br>
              <a:rPr lang="en-US" sz="5200" dirty="0">
                <a:ea typeface="Times New Roman"/>
                <a:cs typeface="Times New Roman"/>
              </a:rPr>
            </a:br>
            <a:r>
              <a:rPr lang="en-US" sz="5200" dirty="0">
                <a:ea typeface="Times New Roman"/>
                <a:cs typeface="Times New Roman"/>
              </a:rPr>
              <a:t>700 Ygnacio Valley Rd. #140</a:t>
            </a:r>
            <a:br>
              <a:rPr lang="en-US" sz="5200" dirty="0">
                <a:ea typeface="Times New Roman"/>
                <a:cs typeface="Times New Roman"/>
              </a:rPr>
            </a:br>
            <a:r>
              <a:rPr lang="en-US" sz="5200" dirty="0">
                <a:ea typeface="Times New Roman"/>
                <a:cs typeface="Times New Roman"/>
              </a:rPr>
              <a:t>Walnut Creek, CA 94596</a:t>
            </a:r>
            <a:br>
              <a:rPr lang="en-US" sz="5200" dirty="0">
                <a:ea typeface="Times New Roman"/>
                <a:cs typeface="Times New Roman"/>
              </a:rPr>
            </a:br>
            <a:r>
              <a:rPr lang="en-US" sz="5200" dirty="0">
                <a:ea typeface="Times New Roman"/>
                <a:cs typeface="Times New Roman"/>
              </a:rPr>
              <a:t>Tel: (925) 472-5760</a:t>
            </a:r>
            <a:br>
              <a:rPr lang="en-US" sz="5200" dirty="0">
                <a:ea typeface="Times New Roman"/>
                <a:cs typeface="Times New Roman"/>
              </a:rPr>
            </a:br>
            <a:r>
              <a:rPr lang="en-US" sz="5200" dirty="0">
                <a:ea typeface="Times New Roman"/>
                <a:cs typeface="Times New Roman"/>
              </a:rPr>
              <a:t>Tel: (510) 232-0163</a:t>
            </a:r>
            <a:br>
              <a:rPr lang="en-US" sz="5200" dirty="0">
                <a:ea typeface="Times New Roman"/>
                <a:cs typeface="Times New Roman"/>
              </a:rPr>
            </a:br>
            <a:r>
              <a:rPr lang="en-US" sz="5200" dirty="0">
                <a:ea typeface="Times New Roman"/>
                <a:cs typeface="Times New Roman"/>
              </a:rPr>
              <a:t>Fax: (925) 472-5780</a:t>
            </a:r>
            <a:endParaRPr lang="en-US" sz="5200" dirty="0">
              <a:ea typeface="Calibri"/>
              <a:cs typeface="Times New Roman"/>
            </a:endParaRPr>
          </a:p>
          <a:p>
            <a:pPr marL="457200" marR="0">
              <a:lnSpc>
                <a:spcPts val="1050"/>
              </a:lnSpc>
              <a:spcBef>
                <a:spcPts val="0"/>
              </a:spcBef>
              <a:spcAft>
                <a:spcPts val="1000"/>
              </a:spcAft>
            </a:pPr>
            <a:r>
              <a:rPr lang="en-US" sz="5200" dirty="0">
                <a:ea typeface="Times New Roman"/>
                <a:cs typeface="Times New Roman"/>
              </a:rPr>
              <a:t>The Volunteer Center operates with the mission of linking people who care with people in need. </a:t>
            </a:r>
            <a:endParaRPr lang="en-US" sz="5200" dirty="0">
              <a:ea typeface="Calibri"/>
              <a:cs typeface="Times New Roman"/>
            </a:endParaRPr>
          </a:p>
          <a:p>
            <a:pPr marL="342900" marR="0" lvl="0" indent="-342900">
              <a:lnSpc>
                <a:spcPts val="1050"/>
              </a:lnSpc>
              <a:spcBef>
                <a:spcPts val="0"/>
              </a:spcBef>
              <a:spcAft>
                <a:spcPts val="1000"/>
              </a:spcAft>
              <a:buSzPts val="1000"/>
              <a:buFont typeface="Symbol"/>
              <a:buChar char=""/>
              <a:tabLst>
                <a:tab pos="457200" algn="l"/>
              </a:tabLst>
            </a:pPr>
            <a:r>
              <a:rPr lang="en-US" sz="5200" b="1" dirty="0">
                <a:solidFill>
                  <a:srgbClr val="B39D00"/>
                </a:solidFill>
                <a:ea typeface="Times New Roman"/>
                <a:cs typeface="Times New Roman"/>
                <a:hlinkClick r:id="rId3"/>
              </a:rPr>
              <a:t>Volunteer Center of San Francisco</a:t>
            </a:r>
            <a:r>
              <a:rPr lang="en-US" sz="5200" dirty="0">
                <a:ea typeface="Times New Roman"/>
                <a:cs typeface="Times New Roman"/>
              </a:rPr>
              <a:t/>
            </a:r>
            <a:br>
              <a:rPr lang="en-US" sz="5200" dirty="0">
                <a:ea typeface="Times New Roman"/>
                <a:cs typeface="Times New Roman"/>
              </a:rPr>
            </a:br>
            <a:r>
              <a:rPr lang="en-US" sz="5200" dirty="0">
                <a:ea typeface="Times New Roman"/>
                <a:cs typeface="Times New Roman"/>
              </a:rPr>
              <a:t>1675 California Street</a:t>
            </a:r>
            <a:br>
              <a:rPr lang="en-US" sz="5200" dirty="0">
                <a:ea typeface="Times New Roman"/>
                <a:cs typeface="Times New Roman"/>
              </a:rPr>
            </a:br>
            <a:r>
              <a:rPr lang="en-US" sz="5200" dirty="0">
                <a:ea typeface="Times New Roman"/>
                <a:cs typeface="Times New Roman"/>
              </a:rPr>
              <a:t>San Francisco, CA 94109</a:t>
            </a:r>
            <a:br>
              <a:rPr lang="en-US" sz="5200" dirty="0">
                <a:ea typeface="Times New Roman"/>
                <a:cs typeface="Times New Roman"/>
              </a:rPr>
            </a:br>
            <a:r>
              <a:rPr lang="en-US" sz="5200" dirty="0">
                <a:ea typeface="Times New Roman"/>
                <a:cs typeface="Times New Roman"/>
              </a:rPr>
              <a:t>Tel: (415) 982-8999</a:t>
            </a:r>
            <a:br>
              <a:rPr lang="en-US" sz="5200" dirty="0">
                <a:ea typeface="Times New Roman"/>
                <a:cs typeface="Times New Roman"/>
              </a:rPr>
            </a:br>
            <a:r>
              <a:rPr lang="en-US" sz="5200" dirty="0">
                <a:ea typeface="Times New Roman"/>
                <a:cs typeface="Times New Roman"/>
              </a:rPr>
              <a:t>Fax: (415) 982-0890</a:t>
            </a:r>
            <a:br>
              <a:rPr lang="en-US" sz="5200" dirty="0">
                <a:ea typeface="Times New Roman"/>
                <a:cs typeface="Times New Roman"/>
              </a:rPr>
            </a:br>
            <a:r>
              <a:rPr lang="en-US" sz="5200" dirty="0">
                <a:ea typeface="Times New Roman"/>
                <a:cs typeface="Times New Roman"/>
              </a:rPr>
              <a:t>Email: </a:t>
            </a:r>
            <a:r>
              <a:rPr lang="en-US" sz="5200" b="1" dirty="0">
                <a:solidFill>
                  <a:srgbClr val="B39D00"/>
                </a:solidFill>
                <a:ea typeface="Times New Roman"/>
                <a:cs typeface="Times New Roman"/>
                <a:hlinkClick r:id="rId4"/>
              </a:rPr>
              <a:t>info@thevolunteercenter.net</a:t>
            </a:r>
            <a:r>
              <a:rPr lang="en-US" sz="5200" dirty="0">
                <a:ea typeface="Times New Roman"/>
                <a:cs typeface="Times New Roman"/>
              </a:rPr>
              <a:t> </a:t>
            </a:r>
            <a:endParaRPr lang="en-US" sz="5200" dirty="0">
              <a:ea typeface="Calibri"/>
              <a:cs typeface="Times New Roman"/>
            </a:endParaRPr>
          </a:p>
          <a:p>
            <a:pPr marL="457200" marR="0">
              <a:lnSpc>
                <a:spcPts val="1050"/>
              </a:lnSpc>
              <a:spcBef>
                <a:spcPts val="0"/>
              </a:spcBef>
              <a:spcAft>
                <a:spcPts val="1000"/>
              </a:spcAft>
            </a:pPr>
            <a:r>
              <a:rPr lang="en-US" sz="5200" dirty="0">
                <a:ea typeface="Times New Roman"/>
                <a:cs typeface="Times New Roman"/>
              </a:rPr>
              <a:t>Volunteer Center serves as a clearinghouse of volunteer information for San Francisco nonprofit organizations, individuals, city agencies, and other civic groups. </a:t>
            </a:r>
            <a:endParaRPr lang="en-US" sz="5200" dirty="0">
              <a:ea typeface="Calibri"/>
              <a:cs typeface="Times New Roman"/>
            </a:endParaRPr>
          </a:p>
          <a:p>
            <a:endParaRPr lang="en-US" dirty="0"/>
          </a:p>
        </p:txBody>
      </p:sp>
    </p:spTree>
    <p:extLst>
      <p:ext uri="{BB962C8B-B14F-4D97-AF65-F5344CB8AC3E}">
        <p14:creationId xmlns:p14="http://schemas.microsoft.com/office/powerpoint/2010/main" xmlns="" val="393835753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70000" lnSpcReduction="20000"/>
          </a:bodyPr>
          <a:lstStyle/>
          <a:p>
            <a:pPr marL="0" marR="0" indent="0" algn="ctr">
              <a:spcBef>
                <a:spcPts val="0"/>
              </a:spcBef>
              <a:spcAft>
                <a:spcPts val="0"/>
              </a:spcAft>
              <a:buNone/>
            </a:pPr>
            <a:r>
              <a:rPr lang="en-US" dirty="0" smtClean="0">
                <a:latin typeface="Calibri"/>
                <a:ea typeface="Calibri"/>
                <a:cs typeface="Calibri"/>
              </a:rPr>
              <a:t>Chris </a:t>
            </a:r>
            <a:r>
              <a:rPr lang="en-US" dirty="0">
                <a:latin typeface="Calibri"/>
                <a:ea typeface="Calibri"/>
                <a:cs typeface="Calibri"/>
              </a:rPr>
              <a:t>Brand</a:t>
            </a:r>
            <a:endParaRPr lang="en-US" dirty="0">
              <a:latin typeface="Calibri"/>
              <a:ea typeface="Calibri"/>
              <a:cs typeface="Times New Roman"/>
            </a:endParaRPr>
          </a:p>
          <a:p>
            <a:pPr marL="0" marR="0" indent="0" algn="ctr">
              <a:spcBef>
                <a:spcPts val="0"/>
              </a:spcBef>
              <a:spcAft>
                <a:spcPts val="0"/>
              </a:spcAft>
              <a:buNone/>
            </a:pPr>
            <a:r>
              <a:rPr lang="en-US" dirty="0">
                <a:latin typeface="Calibri"/>
                <a:ea typeface="Calibri"/>
                <a:cs typeface="Calibri"/>
              </a:rPr>
              <a:t>President/CEO</a:t>
            </a:r>
            <a:endParaRPr lang="en-US" dirty="0">
              <a:latin typeface="Calibri"/>
              <a:ea typeface="Calibri"/>
              <a:cs typeface="Times New Roman"/>
            </a:endParaRPr>
          </a:p>
          <a:p>
            <a:pPr marL="0" marR="0" indent="0" algn="ctr">
              <a:spcBef>
                <a:spcPts val="0"/>
              </a:spcBef>
              <a:spcAft>
                <a:spcPts val="0"/>
              </a:spcAft>
              <a:buNone/>
            </a:pPr>
            <a:r>
              <a:rPr lang="en-US" dirty="0">
                <a:latin typeface="Calibri"/>
                <a:ea typeface="Calibri"/>
                <a:cs typeface="Calibri"/>
              </a:rPr>
              <a:t>Friends of Disabled Adults and Children</a:t>
            </a:r>
            <a:endParaRPr lang="en-US" dirty="0">
              <a:latin typeface="Calibri"/>
              <a:ea typeface="Calibri"/>
              <a:cs typeface="Times New Roman"/>
            </a:endParaRPr>
          </a:p>
          <a:p>
            <a:pPr marL="0" marR="0" indent="0" algn="ctr">
              <a:spcBef>
                <a:spcPts val="0"/>
              </a:spcBef>
              <a:spcAft>
                <a:spcPts val="0"/>
              </a:spcAft>
              <a:buNone/>
            </a:pPr>
            <a:r>
              <a:rPr lang="en-US" dirty="0">
                <a:latin typeface="Calibri"/>
                <a:ea typeface="Calibri"/>
                <a:cs typeface="Calibri"/>
              </a:rPr>
              <a:t>770 491-9014 ext. 111 </a:t>
            </a:r>
            <a:r>
              <a:rPr lang="en-US" sz="3600" dirty="0">
                <a:solidFill>
                  <a:srgbClr val="000000"/>
                </a:solidFill>
                <a:latin typeface="Calibri"/>
                <a:ea typeface="Calibri"/>
                <a:cs typeface="Calibri"/>
              </a:rPr>
              <a:t>  </a:t>
            </a:r>
            <a:endParaRPr lang="en-US" sz="3600" dirty="0" smtClean="0">
              <a:solidFill>
                <a:srgbClr val="000000"/>
              </a:solidFill>
              <a:latin typeface="Calibri"/>
              <a:ea typeface="Calibri"/>
              <a:cs typeface="Calibri"/>
            </a:endParaRPr>
          </a:p>
          <a:p>
            <a:pPr marL="0" marR="0" indent="0" algn="ctr">
              <a:spcBef>
                <a:spcPts val="0"/>
              </a:spcBef>
              <a:spcAft>
                <a:spcPts val="0"/>
              </a:spcAft>
              <a:buNone/>
            </a:pPr>
            <a:r>
              <a:rPr lang="en-US" sz="3600" dirty="0" smtClean="0">
                <a:solidFill>
                  <a:srgbClr val="000000"/>
                </a:solidFill>
                <a:latin typeface="Calibri"/>
                <a:ea typeface="Calibri"/>
                <a:cs typeface="Times New Roman"/>
              </a:rPr>
              <a:t>866 977-1204</a:t>
            </a:r>
            <a:endParaRPr lang="en-US" dirty="0">
              <a:latin typeface="Calibri"/>
              <a:ea typeface="Calibri"/>
              <a:cs typeface="Times New Roman"/>
            </a:endParaRPr>
          </a:p>
          <a:p>
            <a:pPr marL="0" marR="0" indent="0" algn="ctr">
              <a:spcBef>
                <a:spcPts val="0"/>
              </a:spcBef>
              <a:spcAft>
                <a:spcPts val="0"/>
              </a:spcAft>
              <a:buNone/>
            </a:pPr>
            <a:r>
              <a:rPr lang="en-US" sz="3600" dirty="0">
                <a:solidFill>
                  <a:srgbClr val="00B0F0"/>
                </a:solidFill>
                <a:latin typeface="Calibri"/>
                <a:ea typeface="Calibri"/>
                <a:cs typeface="Calibri"/>
                <a:hlinkClick r:id="rId3"/>
              </a:rPr>
              <a:t>http://www.fodac.org/video/premier-cares-video/</a:t>
            </a:r>
            <a:endParaRPr lang="en-US" dirty="0">
              <a:solidFill>
                <a:srgbClr val="00B0F0"/>
              </a:solidFill>
              <a:latin typeface="Calibri"/>
              <a:ea typeface="Calibri"/>
              <a:cs typeface="Times New Roman"/>
            </a:endParaRPr>
          </a:p>
          <a:p>
            <a:pPr marL="0" marR="0" indent="0" algn="ctr">
              <a:spcBef>
                <a:spcPts val="0"/>
              </a:spcBef>
              <a:spcAft>
                <a:spcPts val="0"/>
              </a:spcAft>
              <a:buNone/>
            </a:pPr>
            <a:r>
              <a:rPr lang="en-US" sz="3600" dirty="0">
                <a:solidFill>
                  <a:srgbClr val="000000"/>
                </a:solidFill>
                <a:latin typeface="Calibri"/>
                <a:ea typeface="Calibri"/>
                <a:cs typeface="Calibri"/>
              </a:rPr>
              <a:t>                           </a:t>
            </a:r>
            <a:endParaRPr lang="en-US" dirty="0">
              <a:latin typeface="Calibri"/>
              <a:ea typeface="Calibri"/>
              <a:cs typeface="Times New Roman"/>
            </a:endParaRPr>
          </a:p>
          <a:p>
            <a:pPr marL="0" marR="0" indent="0" algn="ctr">
              <a:spcBef>
                <a:spcPts val="0"/>
              </a:spcBef>
              <a:spcAft>
                <a:spcPts val="0"/>
              </a:spcAft>
              <a:buNone/>
            </a:pPr>
            <a:r>
              <a:rPr lang="en-US" i="1" dirty="0" smtClean="0">
                <a:latin typeface="Calibri"/>
                <a:ea typeface="Calibri"/>
                <a:cs typeface="Calibri"/>
              </a:rPr>
              <a:t>Facebook - Twitter</a:t>
            </a:r>
            <a:r>
              <a:rPr lang="en-US" i="1" dirty="0">
                <a:latin typeface="Calibri"/>
                <a:ea typeface="Calibri"/>
                <a:cs typeface="Calibri"/>
              </a:rPr>
              <a:t> </a:t>
            </a:r>
            <a:endParaRPr lang="en-US" i="1" dirty="0">
              <a:latin typeface="Calibri"/>
              <a:ea typeface="Calibri"/>
              <a:cs typeface="Times New Roman"/>
            </a:endParaRPr>
          </a:p>
          <a:p>
            <a:pPr marL="0" marR="0" indent="0" algn="ctr">
              <a:spcBef>
                <a:spcPts val="0"/>
              </a:spcBef>
              <a:spcAft>
                <a:spcPts val="0"/>
              </a:spcAft>
              <a:buNone/>
            </a:pPr>
            <a:r>
              <a:rPr lang="en-US" b="1" dirty="0">
                <a:solidFill>
                  <a:srgbClr val="000080"/>
                </a:solidFill>
                <a:latin typeface="Verdana"/>
                <a:ea typeface="Calibri"/>
                <a:cs typeface="Calibri"/>
              </a:rPr>
              <a:t/>
            </a:r>
            <a:br>
              <a:rPr lang="en-US" b="1" dirty="0">
                <a:solidFill>
                  <a:srgbClr val="000080"/>
                </a:solidFill>
                <a:latin typeface="Verdana"/>
                <a:ea typeface="Calibri"/>
                <a:cs typeface="Calibri"/>
              </a:rPr>
            </a:br>
            <a:r>
              <a:rPr lang="en-US" b="1" i="1" dirty="0">
                <a:solidFill>
                  <a:srgbClr val="000080"/>
                </a:solidFill>
                <a:latin typeface="Verdana"/>
                <a:ea typeface="Calibri"/>
                <a:cs typeface="Calibri"/>
              </a:rPr>
              <a:t>“Keeping People With Disabilities </a:t>
            </a:r>
            <a:r>
              <a:rPr lang="en-US" b="1" i="1" dirty="0" smtClean="0">
                <a:solidFill>
                  <a:srgbClr val="000080"/>
                </a:solidFill>
                <a:latin typeface="Verdana"/>
                <a:ea typeface="Calibri"/>
                <a:cs typeface="Calibri"/>
              </a:rPr>
              <a:t>Moving”</a:t>
            </a:r>
            <a:endParaRPr lang="en-US" dirty="0" smtClean="0">
              <a:latin typeface="Calibri"/>
              <a:ea typeface="Calibri"/>
              <a:cs typeface="Times New Roman"/>
            </a:endParaRPr>
          </a:p>
          <a:p>
            <a:pPr marL="0" marR="0" indent="0" algn="ctr">
              <a:spcBef>
                <a:spcPts val="0"/>
              </a:spcBef>
              <a:spcAft>
                <a:spcPts val="0"/>
              </a:spcAft>
              <a:buNone/>
            </a:pPr>
            <a:r>
              <a:rPr lang="en-US" sz="4000" dirty="0" smtClean="0">
                <a:solidFill>
                  <a:srgbClr val="000000"/>
                </a:solidFill>
                <a:latin typeface="Calibri"/>
                <a:ea typeface="Calibri"/>
                <a:cs typeface="Calibri"/>
              </a:rPr>
              <a:t>   </a:t>
            </a:r>
            <a:r>
              <a:rPr lang="en-US" sz="4000" i="1" dirty="0" smtClean="0">
                <a:solidFill>
                  <a:srgbClr val="00B0F0"/>
                </a:solidFill>
                <a:latin typeface="Calibri"/>
                <a:ea typeface="Calibri"/>
                <a:cs typeface="Calibri"/>
                <a:hlinkClick r:id="rId4"/>
              </a:rPr>
              <a:t>www.fodac.org</a:t>
            </a:r>
            <a:endParaRPr lang="en-US" sz="4000" i="1" dirty="0" smtClean="0">
              <a:solidFill>
                <a:srgbClr val="00B0F0"/>
              </a:solidFill>
              <a:latin typeface="Calibri"/>
              <a:ea typeface="Calibri"/>
              <a:cs typeface="Calibri"/>
            </a:endParaRPr>
          </a:p>
          <a:p>
            <a:pPr marL="0" marR="0" indent="0" algn="ctr">
              <a:spcBef>
                <a:spcPts val="0"/>
              </a:spcBef>
              <a:spcAft>
                <a:spcPts val="0"/>
              </a:spcAft>
              <a:buNone/>
            </a:pPr>
            <a:r>
              <a:rPr lang="en-US" sz="4000" i="1" dirty="0" smtClean="0">
                <a:solidFill>
                  <a:srgbClr val="00B0F0"/>
                </a:solidFill>
                <a:latin typeface="Calibri"/>
                <a:ea typeface="Calibri"/>
                <a:cs typeface="Times New Roman"/>
                <a:hlinkClick r:id="rId5"/>
              </a:rPr>
              <a:t>chrisbrand@fodac.org</a:t>
            </a:r>
            <a:endParaRPr lang="en-US" sz="4000" i="1" dirty="0" smtClean="0">
              <a:solidFill>
                <a:srgbClr val="00B0F0"/>
              </a:solidFill>
              <a:latin typeface="Calibri"/>
              <a:ea typeface="Calibri"/>
              <a:cs typeface="Times New Roman"/>
            </a:endParaRPr>
          </a:p>
          <a:p>
            <a:pPr marL="0" marR="0" indent="0" algn="ctr">
              <a:spcBef>
                <a:spcPts val="0"/>
              </a:spcBef>
              <a:spcAft>
                <a:spcPts val="0"/>
              </a:spcAft>
              <a:buNone/>
            </a:pPr>
            <a:endParaRPr lang="en-US" dirty="0" smtClean="0">
              <a:latin typeface="Calibri"/>
              <a:ea typeface="Calibri"/>
              <a:cs typeface="Times New Roman"/>
            </a:endParaRPr>
          </a:p>
          <a:p>
            <a:pPr marL="0" marR="0" indent="0" algn="ctr">
              <a:spcBef>
                <a:spcPts val="0"/>
              </a:spcBef>
              <a:spcAft>
                <a:spcPts val="0"/>
              </a:spcAft>
              <a:buNone/>
            </a:pPr>
            <a:r>
              <a:rPr lang="en-US" sz="3600" dirty="0" smtClean="0">
                <a:solidFill>
                  <a:srgbClr val="000000"/>
                </a:solidFill>
                <a:latin typeface="Calibri"/>
                <a:ea typeface="Calibri"/>
                <a:cs typeface="Calibri"/>
              </a:rPr>
              <a:t>                               </a:t>
            </a:r>
            <a:endParaRPr lang="en-US" dirty="0">
              <a:latin typeface="Calibri"/>
              <a:ea typeface="Calibri"/>
              <a:cs typeface="Times New Roman"/>
            </a:endParaRPr>
          </a:p>
          <a:p>
            <a:pPr marL="0" marR="0" indent="0" algn="ctr">
              <a:spcBef>
                <a:spcPts val="0"/>
              </a:spcBef>
              <a:spcAft>
                <a:spcPts val="0"/>
              </a:spcAft>
              <a:buNone/>
            </a:pPr>
            <a:r>
              <a:rPr lang="en-US" dirty="0">
                <a:latin typeface="Calibri"/>
                <a:ea typeface="Calibri"/>
                <a:cs typeface="Times New Roman"/>
              </a:rPr>
              <a:t> </a:t>
            </a:r>
          </a:p>
          <a:p>
            <a:pPr marL="82296" indent="0">
              <a:buNone/>
            </a:pPr>
            <a:endParaRPr lang="en-US" dirty="0" smtClean="0"/>
          </a:p>
          <a:p>
            <a:endParaRPr lang="en-US" dirty="0" smtClean="0"/>
          </a:p>
          <a:p>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34200" y="0"/>
            <a:ext cx="1905000" cy="1653646"/>
          </a:xfrm>
          <a:prstGeom prst="rect">
            <a:avLst/>
          </a:prstGeom>
        </p:spPr>
      </p:pic>
    </p:spTree>
    <p:extLst>
      <p:ext uri="{BB962C8B-B14F-4D97-AF65-F5344CB8AC3E}">
        <p14:creationId xmlns:p14="http://schemas.microsoft.com/office/powerpoint/2010/main" xmlns="" val="156578584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2700" dirty="0" smtClean="0">
                <a:latin typeface="Georgia" panose="02040502050405020303" pitchFamily="18" charset="0"/>
              </a:rPr>
              <a:t>2015 contributions: $373.25 billion by source </a:t>
            </a:r>
            <a:br>
              <a:rPr lang="en-US" altLang="en-US" sz="2700" dirty="0" smtClean="0">
                <a:latin typeface="Georgia" panose="02040502050405020303" pitchFamily="18" charset="0"/>
              </a:rPr>
            </a:br>
            <a:r>
              <a:rPr lang="en-US" altLang="en-US" sz="2700" dirty="0" smtClean="0">
                <a:latin typeface="Georgia" panose="02040502050405020303" pitchFamily="18" charset="0"/>
              </a:rPr>
              <a:t>(in billions of dollars – all figures are rounded)</a:t>
            </a:r>
            <a:endParaRPr lang="en-US" sz="27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38888" y="1600200"/>
            <a:ext cx="5666224"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4740564" y="6400800"/>
            <a:ext cx="4403435" cy="369332"/>
          </a:xfrm>
          <a:prstGeom prst="rect">
            <a:avLst/>
          </a:prstGeom>
          <a:noFill/>
        </p:spPr>
        <p:txBody>
          <a:bodyPr wrap="square" rtlCol="0">
            <a:spAutoFit/>
          </a:bodyPr>
          <a:lstStyle/>
          <a:p>
            <a:r>
              <a:rPr lang="en-US" b="1" dirty="0" smtClean="0"/>
              <a:t>Source: Giving USA Foundation 2016</a:t>
            </a:r>
            <a:endParaRPr lang="en-US" b="1" dirty="0"/>
          </a:p>
        </p:txBody>
      </p:sp>
    </p:spTree>
    <p:extLst>
      <p:ext uri="{BB962C8B-B14F-4D97-AF65-F5344CB8AC3E}">
        <p14:creationId xmlns:p14="http://schemas.microsoft.com/office/powerpoint/2010/main" xmlns="" val="111830143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altLang="en-US" sz="2400" b="1" dirty="0" smtClean="0">
                <a:latin typeface="Georgia" panose="02040502050405020303" pitchFamily="18" charset="0"/>
              </a:rPr>
              <a:t>2015 contributions: $373.25 billion by type of recipient organization (in billions of dollars – figures are rounded)</a:t>
            </a:r>
            <a:endParaRPr lang="en-US" sz="2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98716" y="1498312"/>
            <a:ext cx="4887884" cy="4596837"/>
          </a:xfrm>
        </p:spPr>
      </p:pic>
      <p:sp>
        <p:nvSpPr>
          <p:cNvPr id="6" name="Rectangle 5"/>
          <p:cNvSpPr/>
          <p:nvPr/>
        </p:nvSpPr>
        <p:spPr>
          <a:xfrm>
            <a:off x="2590800" y="6324600"/>
            <a:ext cx="6403688" cy="369332"/>
          </a:xfrm>
          <a:prstGeom prst="rect">
            <a:avLst/>
          </a:prstGeom>
        </p:spPr>
        <p:txBody>
          <a:bodyPr wrap="square">
            <a:spAutoFit/>
          </a:bodyPr>
          <a:lstStyle/>
          <a:p>
            <a:pPr algn="ctr"/>
            <a:r>
              <a:rPr lang="en-US" b="1" dirty="0" smtClean="0"/>
              <a:t>Source: Giving USA Foundation 2016</a:t>
            </a:r>
            <a:endParaRPr lang="en-US" b="1" dirty="0"/>
          </a:p>
        </p:txBody>
      </p:sp>
    </p:spTree>
    <p:extLst>
      <p:ext uri="{BB962C8B-B14F-4D97-AF65-F5344CB8AC3E}">
        <p14:creationId xmlns:p14="http://schemas.microsoft.com/office/powerpoint/2010/main" xmlns="" val="3568473235"/>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altLang="en-US" sz="2400" b="1" dirty="0" smtClean="0">
                <a:latin typeface="Georgia" panose="02040502050405020303" pitchFamily="18" charset="0"/>
              </a:rPr>
              <a:t>Changes in giving by source 2013</a:t>
            </a:r>
            <a:r>
              <a:rPr lang="en-US" altLang="en-US" sz="2400" b="1" dirty="0" smtClean="0">
                <a:latin typeface="Georgia" panose="02040502050405020303" pitchFamily="18" charset="0"/>
                <a:sym typeface="Symbol" panose="05050102010706020507" pitchFamily="18" charset="2"/>
              </a:rPr>
              <a:t></a:t>
            </a:r>
            <a:r>
              <a:rPr lang="en-US" altLang="en-US" sz="2400" b="1" dirty="0" smtClean="0">
                <a:latin typeface="Georgia" panose="02040502050405020303" pitchFamily="18" charset="0"/>
              </a:rPr>
              <a:t>2014, 2014</a:t>
            </a:r>
            <a:r>
              <a:rPr lang="en-US" altLang="en-US" sz="2400" b="1" dirty="0" smtClean="0">
                <a:latin typeface="Georgia" panose="02040502050405020303" pitchFamily="18" charset="0"/>
                <a:sym typeface="Symbol" panose="05050102010706020507" pitchFamily="18" charset="2"/>
              </a:rPr>
              <a:t></a:t>
            </a:r>
            <a:r>
              <a:rPr lang="en-US" altLang="en-US" sz="2400" b="1" dirty="0" smtClean="0">
                <a:latin typeface="Georgia" panose="02040502050405020303" pitchFamily="18" charset="0"/>
              </a:rPr>
              <a:t>2015, and </a:t>
            </a:r>
            <a:br>
              <a:rPr lang="en-US" altLang="en-US" sz="2400" b="1" dirty="0" smtClean="0">
                <a:latin typeface="Georgia" panose="02040502050405020303" pitchFamily="18" charset="0"/>
              </a:rPr>
            </a:br>
            <a:r>
              <a:rPr lang="en-US" altLang="en-US" sz="2400" b="1" dirty="0" smtClean="0">
                <a:latin typeface="Georgia" panose="02040502050405020303" pitchFamily="18" charset="0"/>
              </a:rPr>
              <a:t>2013</a:t>
            </a:r>
            <a:r>
              <a:rPr lang="en-US" altLang="en-US" sz="2400" b="1" dirty="0" smtClean="0">
                <a:latin typeface="Georgia" panose="02040502050405020303" pitchFamily="18" charset="0"/>
                <a:sym typeface="Symbol" panose="05050102010706020507" pitchFamily="18" charset="2"/>
              </a:rPr>
              <a:t></a:t>
            </a:r>
            <a:r>
              <a:rPr lang="en-US" altLang="en-US" sz="2400" b="1" dirty="0" smtClean="0">
                <a:latin typeface="Georgia" panose="02040502050405020303" pitchFamily="18" charset="0"/>
              </a:rPr>
              <a:t>2015 (in inflation-adjusted dollars, 2015 = $100)</a:t>
            </a:r>
            <a:endParaRPr lang="en-US" sz="2400" b="1" dirty="0"/>
          </a:p>
        </p:txBody>
      </p:sp>
      <p:pic>
        <p:nvPicPr>
          <p:cNvPr id="11"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95400" y="1828800"/>
            <a:ext cx="6126480" cy="3822227"/>
          </a:xfrm>
        </p:spPr>
      </p:pic>
      <p:sp>
        <p:nvSpPr>
          <p:cNvPr id="12" name="Rectangle 11"/>
          <p:cNvSpPr/>
          <p:nvPr/>
        </p:nvSpPr>
        <p:spPr>
          <a:xfrm>
            <a:off x="4571999" y="6248400"/>
            <a:ext cx="3663375" cy="369332"/>
          </a:xfrm>
          <a:prstGeom prst="rect">
            <a:avLst/>
          </a:prstGeom>
        </p:spPr>
        <p:txBody>
          <a:bodyPr wrap="none">
            <a:spAutoFit/>
          </a:bodyPr>
          <a:lstStyle/>
          <a:p>
            <a:r>
              <a:rPr lang="en-US" b="1" dirty="0" smtClean="0"/>
              <a:t>Source: Giving USA Foundation 2016</a:t>
            </a:r>
            <a:endParaRPr lang="en-US" b="1" dirty="0"/>
          </a:p>
        </p:txBody>
      </p:sp>
    </p:spTree>
    <p:extLst>
      <p:ext uri="{BB962C8B-B14F-4D97-AF65-F5344CB8AC3E}">
        <p14:creationId xmlns:p14="http://schemas.microsoft.com/office/powerpoint/2010/main" xmlns="" val="3765383620"/>
      </p:ext>
    </p:extLst>
  </p:cSld>
  <p:clrMapOvr>
    <a:masterClrMapping/>
  </p:clrMapOvr>
  <p:transition spd="slow">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1|1|1.8"/>
</p:tagLst>
</file>

<file path=ppt/tags/tag2.xml><?xml version="1.0" encoding="utf-8"?>
<p:tagLst xmlns:a="http://schemas.openxmlformats.org/drawingml/2006/main" xmlns:r="http://schemas.openxmlformats.org/officeDocument/2006/relationships" xmlns:p="http://schemas.openxmlformats.org/presentationml/2006/main">
  <p:tag name="TIMING" val="|0.4|1.3|1.7|-3.5|5.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ustom 2">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0070C0"/>
      </a:hlink>
      <a:folHlink>
        <a:srgbClr val="0070C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2557</TotalTime>
  <Words>1901</Words>
  <Application>Microsoft Office PowerPoint</Application>
  <PresentationFormat>On-screen Show (4:3)</PresentationFormat>
  <Paragraphs>489</Paragraphs>
  <Slides>67</Slides>
  <Notes>11</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Solstice</vt:lpstr>
      <vt:lpstr>Slide 1</vt:lpstr>
      <vt:lpstr>Slide 2</vt:lpstr>
      <vt:lpstr>Slide 3</vt:lpstr>
      <vt:lpstr>Slide 4</vt:lpstr>
      <vt:lpstr>Plan for Sustainability</vt:lpstr>
      <vt:lpstr>Setting the Foundation</vt:lpstr>
      <vt:lpstr>2015 contributions: $373.25 billion by source  (in billions of dollars – all figures are rounded)</vt:lpstr>
      <vt:lpstr>2015 contributions: $373.25 billion by type of recipient organization (in billions of dollars – figures are rounded)</vt:lpstr>
      <vt:lpstr>Changes in giving by source 20132014, 20142015, and  20132015 (in inflation-adjusted dollars, 2015 = $100)</vt:lpstr>
      <vt:lpstr>Fundraising Goals</vt:lpstr>
      <vt:lpstr>Fundraising </vt:lpstr>
      <vt:lpstr>Individual Giving</vt:lpstr>
      <vt:lpstr>Individual Giving</vt:lpstr>
      <vt:lpstr>Preferred Giving Channels</vt:lpstr>
      <vt:lpstr>Maximizing Digital Strategy &amp; Impact…</vt:lpstr>
      <vt:lpstr>Help Deliver Hope, Independence and Freedom  Digital Campaign</vt:lpstr>
      <vt:lpstr>Matching Gift Digital Campaign  Light Box</vt:lpstr>
      <vt:lpstr>Matching gift +5 emails + Light Box=$62,419.00</vt:lpstr>
      <vt:lpstr>Facebook Post</vt:lpstr>
      <vt:lpstr>Facebook Video </vt:lpstr>
      <vt:lpstr>Slide 21</vt:lpstr>
      <vt:lpstr>Slide 22</vt:lpstr>
      <vt:lpstr>Fundraising </vt:lpstr>
      <vt:lpstr>Slide 24</vt:lpstr>
      <vt:lpstr>Slide 25</vt:lpstr>
      <vt:lpstr>Slide 26</vt:lpstr>
      <vt:lpstr>Slide 27</vt:lpstr>
      <vt:lpstr>Slide 28</vt:lpstr>
      <vt:lpstr>Slide 29</vt:lpstr>
      <vt:lpstr>Slide 30</vt:lpstr>
      <vt:lpstr>Formulas for Funding ReUse</vt:lpstr>
      <vt:lpstr>Formulas for Funding ReUse</vt:lpstr>
      <vt:lpstr>Fundraising </vt:lpstr>
      <vt:lpstr>Earned Income</vt:lpstr>
      <vt:lpstr>Fees For Services</vt:lpstr>
      <vt:lpstr>FODAC Thrift Store</vt:lpstr>
      <vt:lpstr>How can you help FODAC?</vt:lpstr>
      <vt:lpstr>Fundraising </vt:lpstr>
      <vt:lpstr>Join us for our Run, Walk, and Roll  at  Stone Mountain Park First Saturday in May</vt:lpstr>
      <vt:lpstr>Breakfast with Santa Come join us this year December 10th at Stone Mountain Park Marriott at 9 am </vt:lpstr>
      <vt:lpstr>Slide 41</vt:lpstr>
      <vt:lpstr>Fundraising </vt:lpstr>
      <vt:lpstr>Partnerships - Organizations</vt:lpstr>
      <vt:lpstr>Slide 44</vt:lpstr>
      <vt:lpstr>Slide 45</vt:lpstr>
      <vt:lpstr>Slide 46</vt:lpstr>
      <vt:lpstr>Slide 47</vt:lpstr>
      <vt:lpstr>Slide 48</vt:lpstr>
      <vt:lpstr>Fundraising </vt:lpstr>
      <vt:lpstr>If you don’t document, you didn’t do it!</vt:lpstr>
      <vt:lpstr>Slide 51</vt:lpstr>
      <vt:lpstr>Slide 52</vt:lpstr>
      <vt:lpstr>Slide 53</vt:lpstr>
      <vt:lpstr>Friends of Disabled Adults and Children, Too! Service Outcomes </vt:lpstr>
      <vt:lpstr>Slide 55</vt:lpstr>
      <vt:lpstr>    Home &amp; Vehicle Modifications  </vt:lpstr>
      <vt:lpstr>Friends of Disabled Adults and Children, Too! Service Outcomes </vt:lpstr>
      <vt:lpstr>Friends of Disabled Adults and Children (Fodac)Select Satisfaction Survey Comments: </vt:lpstr>
      <vt:lpstr>Let’s Recap</vt:lpstr>
      <vt:lpstr>Keep in Mind</vt:lpstr>
      <vt:lpstr>Slide 61</vt:lpstr>
      <vt:lpstr>Slide 62</vt:lpstr>
      <vt:lpstr>Slide 63</vt:lpstr>
      <vt:lpstr>Slide 64</vt:lpstr>
      <vt:lpstr>Slide 65</vt:lpstr>
      <vt:lpstr>Slide 66</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Planning</dc:title>
  <dc:creator>cbrand</dc:creator>
  <cp:lastModifiedBy>Rosemarie Punzalan</cp:lastModifiedBy>
  <cp:revision>284</cp:revision>
  <cp:lastPrinted>2016-06-17T14:39:47Z</cp:lastPrinted>
  <dcterms:created xsi:type="dcterms:W3CDTF">2009-08-19T20:39:17Z</dcterms:created>
  <dcterms:modified xsi:type="dcterms:W3CDTF">2016-06-20T01:51:03Z</dcterms:modified>
</cp:coreProperties>
</file>